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8"/>
  </p:notesMasterIdLst>
  <p:handoutMasterIdLst>
    <p:handoutMasterId r:id="rId29"/>
  </p:handoutMasterIdLst>
  <p:sldIdLst>
    <p:sldId id="256" r:id="rId2"/>
    <p:sldId id="257" r:id="rId3"/>
    <p:sldId id="258" r:id="rId4"/>
    <p:sldId id="259" r:id="rId5"/>
    <p:sldId id="261" r:id="rId6"/>
    <p:sldId id="262" r:id="rId7"/>
    <p:sldId id="263" r:id="rId8"/>
    <p:sldId id="267" r:id="rId9"/>
    <p:sldId id="264" r:id="rId10"/>
    <p:sldId id="266" r:id="rId11"/>
    <p:sldId id="278" r:id="rId12"/>
    <p:sldId id="268" r:id="rId13"/>
    <p:sldId id="265" r:id="rId14"/>
    <p:sldId id="282" r:id="rId15"/>
    <p:sldId id="269" r:id="rId16"/>
    <p:sldId id="270" r:id="rId17"/>
    <p:sldId id="272" r:id="rId18"/>
    <p:sldId id="273" r:id="rId19"/>
    <p:sldId id="274" r:id="rId20"/>
    <p:sldId id="275" r:id="rId21"/>
    <p:sldId id="271" r:id="rId22"/>
    <p:sldId id="276" r:id="rId23"/>
    <p:sldId id="279" r:id="rId24"/>
    <p:sldId id="283" r:id="rId25"/>
    <p:sldId id="281" r:id="rId26"/>
    <p:sldId id="260" r:id="rId27"/>
  </p:sldIdLst>
  <p:sldSz cx="9144000" cy="6858000" type="letter"/>
  <p:notesSz cx="6669088" cy="9926638"/>
  <p:defaultTextStyle>
    <a:defPPr>
      <a:defRPr lang="es-ES_trad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FFFFCC"/>
    <a:srgbClr val="CCCCFF"/>
    <a:srgbClr val="9966FF"/>
    <a:srgbClr val="FFFF66"/>
    <a:srgbClr val="FF9933"/>
    <a:srgbClr val="FF0000"/>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8" autoAdjust="0"/>
    <p:restoredTop sz="91446" autoAdjust="0"/>
  </p:normalViewPr>
  <p:slideViewPr>
    <p:cSldViewPr>
      <p:cViewPr varScale="1">
        <p:scale>
          <a:sx n="72" d="100"/>
          <a:sy n="72" d="100"/>
        </p:scale>
        <p:origin x="-10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50179"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50180"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50181"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841D7ED-3550-43C0-A4CC-1AA64079002E}" type="slidenum">
              <a:rPr lang="es-ES"/>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_tradnl"/>
          </a:p>
        </p:txBody>
      </p:sp>
      <p:sp>
        <p:nvSpPr>
          <p:cNvPr id="39939"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_tradnl"/>
          </a:p>
        </p:txBody>
      </p:sp>
      <p:sp>
        <p:nvSpPr>
          <p:cNvPr id="39940" name="Rectangle 4"/>
          <p:cNvSpPr>
            <a:spLocks noRo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a:effectLst/>
        </p:spPr>
      </p:sp>
      <p:sp>
        <p:nvSpPr>
          <p:cNvPr id="39941"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39942"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_tradnl"/>
          </a:p>
        </p:txBody>
      </p:sp>
      <p:sp>
        <p:nvSpPr>
          <p:cNvPr id="39943"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C3E56CE-19C8-4632-A3AE-A6FBD240DA45}" type="slidenum">
              <a:rPr lang="es-ES_tradnl"/>
              <a:pPr/>
              <a:t>‹Nº›</a:t>
            </a:fld>
            <a:endParaRPr lang="es-ES_tradnl"/>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36C8C2-DB53-4166-8698-15E12707C0AD}" type="slidenum">
              <a:rPr lang="es-ES_tradnl"/>
              <a:pPr/>
              <a:t>11</a:t>
            </a:fld>
            <a:endParaRPr lang="es-ES_tradnl"/>
          </a:p>
        </p:txBody>
      </p:sp>
      <p:sp>
        <p:nvSpPr>
          <p:cNvPr id="40962" name="Rectangle 2"/>
          <p:cNvSpPr>
            <a:spLocks noRot="1" noChangeArrowheads="1" noTextEdit="1"/>
          </p:cNvSpPr>
          <p:nvPr>
            <p:ph type="sldImg"/>
          </p:nvPr>
        </p:nvSpPr>
        <p:spPr>
          <a:ln/>
        </p:spPr>
      </p:sp>
      <p:sp>
        <p:nvSpPr>
          <p:cNvPr id="40963" name="Rectangle 3"/>
          <p:cNvSpPr>
            <a:spLocks noGrp="1" noChangeArrowheads="1"/>
          </p:cNvSpPr>
          <p:nvPr>
            <p:ph type="body" idx="1"/>
          </p:nvPr>
        </p:nvSpPr>
        <p:spPr/>
        <p:txBody>
          <a:bodyPr/>
          <a:lstStyle/>
          <a:p>
            <a:pPr>
              <a:lnSpc>
                <a:spcPct val="90000"/>
              </a:lnSpc>
            </a:pPr>
            <a:r>
              <a:rPr lang="es-ES_tradnl" sz="1000"/>
              <a:t/>
            </a:r>
            <a:br>
              <a:rPr lang="es-ES_tradnl" sz="1000"/>
            </a:br>
            <a:r>
              <a:rPr lang="de-DE" sz="1000"/>
              <a:t>Ci = T * ai</a:t>
            </a:r>
            <a:endParaRPr lang="es-ES_tradnl" sz="1000"/>
          </a:p>
          <a:p>
            <a:pPr>
              <a:lnSpc>
                <a:spcPct val="90000"/>
              </a:lnSpc>
            </a:pPr>
            <a:r>
              <a:rPr lang="de-DE" sz="1000"/>
              <a:t>Restriccion:</a:t>
            </a:r>
          </a:p>
          <a:p>
            <a:pPr>
              <a:lnSpc>
                <a:spcPct val="90000"/>
              </a:lnSpc>
            </a:pPr>
            <a:r>
              <a:rPr lang="de-DE" sz="1000"/>
              <a:t>T  ≤ ai / 1000</a:t>
            </a:r>
            <a:endParaRPr lang="es-ES_tradnl" sz="1000"/>
          </a:p>
          <a:p>
            <a:pPr>
              <a:lnSpc>
                <a:spcPct val="90000"/>
              </a:lnSpc>
            </a:pPr>
            <a:r>
              <a:rPr lang="es-ES_tradnl" sz="1000"/>
              <a:t/>
            </a:r>
            <a:br>
              <a:rPr lang="es-ES_tradnl" sz="1000"/>
            </a:br>
            <a:r>
              <a:rPr lang="en-GB" sz="1000"/>
              <a:t>T = G /  A </a:t>
            </a:r>
            <a:endParaRPr lang="es-ES_tradnl" sz="1000"/>
          </a:p>
          <a:p>
            <a:pPr>
              <a:lnSpc>
                <a:spcPct val="90000"/>
              </a:lnSpc>
            </a:pPr>
            <a:r>
              <a:rPr lang="en-GB" sz="1000"/>
              <a:t>       </a:t>
            </a:r>
          </a:p>
          <a:p>
            <a:pPr>
              <a:lnSpc>
                <a:spcPct val="90000"/>
              </a:lnSpc>
            </a:pPr>
            <a:r>
              <a:rPr lang="en-GB" sz="1000"/>
              <a:t>        n</a:t>
            </a:r>
          </a:p>
          <a:p>
            <a:pPr>
              <a:lnSpc>
                <a:spcPct val="90000"/>
              </a:lnSpc>
            </a:pPr>
            <a:r>
              <a:rPr lang="en-GB" sz="1000"/>
              <a:t>A = </a:t>
            </a:r>
            <a:r>
              <a:rPr lang="en-GB" sz="1000">
                <a:sym typeface="Symbol" pitchFamily="18" charset="2"/>
              </a:rPr>
              <a:t></a:t>
            </a:r>
            <a:r>
              <a:rPr lang="en-GB" sz="1000"/>
              <a:t> (a1+a2+a3+….+an)</a:t>
            </a:r>
          </a:p>
          <a:p>
            <a:pPr>
              <a:lnSpc>
                <a:spcPct val="90000"/>
              </a:lnSpc>
            </a:pPr>
            <a:r>
              <a:rPr lang="en-GB" sz="1000"/>
              <a:t>       i=1</a:t>
            </a:r>
          </a:p>
          <a:p>
            <a:pPr>
              <a:lnSpc>
                <a:spcPct val="90000"/>
              </a:lnSpc>
            </a:pPr>
            <a:r>
              <a:rPr lang="en-GB" sz="1000"/>
              <a:t>Ci = T * ai = ( G / A ) * ai =  G  *  ( ai / A)</a:t>
            </a:r>
            <a:endParaRPr lang="es-ES_tradnl" sz="1000"/>
          </a:p>
          <a:p>
            <a:pPr>
              <a:lnSpc>
                <a:spcPct val="90000"/>
              </a:lnSpc>
            </a:pPr>
            <a:r>
              <a:rPr lang="es-ES_tradnl" sz="1000"/>
              <a:t>C= Contribución de seguimiento</a:t>
            </a:r>
          </a:p>
          <a:p>
            <a:pPr>
              <a:lnSpc>
                <a:spcPct val="90000"/>
              </a:lnSpc>
            </a:pPr>
            <a:r>
              <a:rPr lang="es-ES_tradnl" sz="1000"/>
              <a:t>T= Tarifa</a:t>
            </a:r>
          </a:p>
          <a:p>
            <a:pPr>
              <a:lnSpc>
                <a:spcPct val="90000"/>
              </a:lnSpc>
            </a:pPr>
            <a:r>
              <a:rPr lang="es-ES_tradnl" sz="1000"/>
              <a:t>A= Sumatoria activos corrientes del año fiscal anterior de las empresas sometidas a seguimiento</a:t>
            </a:r>
          </a:p>
          <a:p>
            <a:pPr>
              <a:lnSpc>
                <a:spcPct val="90000"/>
              </a:lnSpc>
            </a:pPr>
            <a:r>
              <a:rPr lang="es-ES_tradnl" sz="1000"/>
              <a:t>ai = Activos corrientes del año fiscal anterior de la empresa i</a:t>
            </a:r>
          </a:p>
          <a:p>
            <a:pPr>
              <a:lnSpc>
                <a:spcPct val="90000"/>
              </a:lnSpc>
            </a:pPr>
            <a:r>
              <a:rPr lang="es-ES_tradnl" sz="1000"/>
              <a:t>G = Gastos de funcionamiento de la entidad destinados al desarrollo de la labor de seguimiento durante el mismo periodo</a:t>
            </a:r>
          </a:p>
          <a:p>
            <a:pPr>
              <a:lnSpc>
                <a:spcPct val="90000"/>
              </a:lnSpc>
            </a:pPr>
            <a:r>
              <a:rPr lang="es-ES_tradnl" sz="1000"/>
              <a:t>( ai / A) = Ponderación de la empresa i sobre el conjunto de empresas sometidas a seguimiento</a:t>
            </a:r>
          </a:p>
          <a:p>
            <a:pPr>
              <a:lnSpc>
                <a:spcPct val="90000"/>
              </a:lnSpc>
            </a:pPr>
            <a:r>
              <a:rPr lang="es-ES_tradnl" sz="1000"/>
              <a:t>Restricción: La tarifa que se asigne a la empresa i no podrá ser mayor al uno por mil de sus activos corrientes del año fiscal anterior.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8000"/>
            <a:chOff x="0" y="0"/>
            <a:chExt cx="5760" cy="4320"/>
          </a:xfrm>
        </p:grpSpPr>
        <p:sp>
          <p:nvSpPr>
            <p:cNvPr id="5123"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s-ES" sz="2400">
                <a:latin typeface="Times New Roman" pitchFamily="18" charset="0"/>
              </a:endParaRPr>
            </a:p>
          </p:txBody>
        </p:sp>
        <p:sp>
          <p:nvSpPr>
            <p:cNvPr id="5124"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grpSp>
          <p:nvGrpSpPr>
            <p:cNvPr id="5125" name="Group 5"/>
            <p:cNvGrpSpPr>
              <a:grpSpLocks/>
            </p:cNvGrpSpPr>
            <p:nvPr/>
          </p:nvGrpSpPr>
          <p:grpSpPr bwMode="auto">
            <a:xfrm>
              <a:off x="0" y="672"/>
              <a:ext cx="1806" cy="1989"/>
              <a:chOff x="0" y="672"/>
              <a:chExt cx="1806" cy="1989"/>
            </a:xfrm>
          </p:grpSpPr>
          <p:sp>
            <p:nvSpPr>
              <p:cNvPr id="5126"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sp>
            <p:nvSpPr>
              <p:cNvPr id="5127"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128"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129"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sp>
            <p:nvSpPr>
              <p:cNvPr id="5130"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sp>
            <p:nvSpPr>
              <p:cNvPr id="5131"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132"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sp>
            <p:nvSpPr>
              <p:cNvPr id="5133"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sp>
            <p:nvSpPr>
              <p:cNvPr id="5134"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135"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grpSp>
      </p:grpSp>
      <p:sp>
        <p:nvSpPr>
          <p:cNvPr id="5136" name="Rectangle 16"/>
          <p:cNvSpPr>
            <a:spLocks noGrp="1" noChangeArrowheads="1"/>
          </p:cNvSpPr>
          <p:nvPr>
            <p:ph type="dt" sz="half" idx="2"/>
          </p:nvPr>
        </p:nvSpPr>
        <p:spPr>
          <a:xfrm>
            <a:off x="457200" y="6248400"/>
            <a:ext cx="2133600" cy="457200"/>
          </a:xfrm>
        </p:spPr>
        <p:txBody>
          <a:bodyPr/>
          <a:lstStyle>
            <a:lvl1pPr>
              <a:defRPr/>
            </a:lvl1pPr>
          </a:lstStyle>
          <a:p>
            <a:r>
              <a:rPr lang="es-ES_tradnl"/>
              <a:t>CAUP</a:t>
            </a:r>
          </a:p>
        </p:txBody>
      </p:sp>
      <p:sp>
        <p:nvSpPr>
          <p:cNvPr id="5137" name="Rectangle 17"/>
          <p:cNvSpPr>
            <a:spLocks noGrp="1" noChangeArrowheads="1"/>
          </p:cNvSpPr>
          <p:nvPr>
            <p:ph type="ftr" sz="quarter" idx="3"/>
          </p:nvPr>
        </p:nvSpPr>
        <p:spPr/>
        <p:txBody>
          <a:bodyPr/>
          <a:lstStyle>
            <a:lvl1pPr>
              <a:defRPr/>
            </a:lvl1pPr>
          </a:lstStyle>
          <a:p>
            <a:r>
              <a:rPr lang="es-ES_tradnl"/>
              <a:t>CAUP - CEDEC</a:t>
            </a:r>
          </a:p>
        </p:txBody>
      </p:sp>
      <p:sp>
        <p:nvSpPr>
          <p:cNvPr id="5138" name="Rectangle 18"/>
          <p:cNvSpPr>
            <a:spLocks noGrp="1" noChangeArrowheads="1"/>
          </p:cNvSpPr>
          <p:nvPr>
            <p:ph type="sldNum" sz="quarter" idx="4"/>
          </p:nvPr>
        </p:nvSpPr>
        <p:spPr/>
        <p:txBody>
          <a:bodyPr/>
          <a:lstStyle>
            <a:lvl1pPr>
              <a:defRPr/>
            </a:lvl1pPr>
          </a:lstStyle>
          <a:p>
            <a:fld id="{865BFAB2-F0A3-4C26-85BD-4D17880F4AC5}" type="slidenum">
              <a:rPr lang="es-ES_tradnl"/>
              <a:pPr/>
              <a:t>‹Nº›</a:t>
            </a:fld>
            <a:endParaRPr lang="es-ES_tradnl"/>
          </a:p>
        </p:txBody>
      </p:sp>
      <p:sp>
        <p:nvSpPr>
          <p:cNvPr id="513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s-ES_tradnl"/>
              <a:t>Haga clic para cambiar el estilo de título	</a:t>
            </a:r>
          </a:p>
        </p:txBody>
      </p:sp>
      <p:sp>
        <p:nvSpPr>
          <p:cNvPr id="514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s-ES_tradnl"/>
              <a:t>Haga clic para modificar el estilo de subtítulo del patrón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pie de página"/>
          <p:cNvSpPr>
            <a:spLocks noGrp="1"/>
          </p:cNvSpPr>
          <p:nvPr>
            <p:ph type="ftr" sz="quarter" idx="10"/>
          </p:nvPr>
        </p:nvSpPr>
        <p:spPr/>
        <p:txBody>
          <a:bodyPr/>
          <a:lstStyle>
            <a:lvl1pPr>
              <a:defRPr/>
            </a:lvl1pPr>
          </a:lstStyle>
          <a:p>
            <a:r>
              <a:rPr lang="es-ES_tradnl"/>
              <a:t>CAUP - CEDEC</a:t>
            </a:r>
          </a:p>
        </p:txBody>
      </p:sp>
      <p:sp>
        <p:nvSpPr>
          <p:cNvPr id="5" name="4 Marcador de número de diapositiva"/>
          <p:cNvSpPr>
            <a:spLocks noGrp="1"/>
          </p:cNvSpPr>
          <p:nvPr>
            <p:ph type="sldNum" sz="quarter" idx="11"/>
          </p:nvPr>
        </p:nvSpPr>
        <p:spPr/>
        <p:txBody>
          <a:bodyPr/>
          <a:lstStyle>
            <a:lvl1pPr>
              <a:defRPr/>
            </a:lvl1pPr>
          </a:lstStyle>
          <a:p>
            <a:fld id="{BBE98C7F-9CB3-4831-9E66-B684BF634C4C}" type="slidenum">
              <a:rPr lang="es-ES_tradnl"/>
              <a:pPr/>
              <a:t>‹Nº›</a:t>
            </a:fld>
            <a:endParaRPr lang="es-ES_tradnl"/>
          </a:p>
        </p:txBody>
      </p:sp>
      <p:sp>
        <p:nvSpPr>
          <p:cNvPr id="6" name="5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pie de página"/>
          <p:cNvSpPr>
            <a:spLocks noGrp="1"/>
          </p:cNvSpPr>
          <p:nvPr>
            <p:ph type="ftr" sz="quarter" idx="10"/>
          </p:nvPr>
        </p:nvSpPr>
        <p:spPr/>
        <p:txBody>
          <a:bodyPr/>
          <a:lstStyle>
            <a:lvl1pPr>
              <a:defRPr/>
            </a:lvl1pPr>
          </a:lstStyle>
          <a:p>
            <a:r>
              <a:rPr lang="es-ES_tradnl"/>
              <a:t>CAUP - CEDEC</a:t>
            </a:r>
          </a:p>
        </p:txBody>
      </p:sp>
      <p:sp>
        <p:nvSpPr>
          <p:cNvPr id="5" name="4 Marcador de número de diapositiva"/>
          <p:cNvSpPr>
            <a:spLocks noGrp="1"/>
          </p:cNvSpPr>
          <p:nvPr>
            <p:ph type="sldNum" sz="quarter" idx="11"/>
          </p:nvPr>
        </p:nvSpPr>
        <p:spPr/>
        <p:txBody>
          <a:bodyPr/>
          <a:lstStyle>
            <a:lvl1pPr>
              <a:defRPr/>
            </a:lvl1pPr>
          </a:lstStyle>
          <a:p>
            <a:fld id="{3223D702-DB0D-4566-9D93-9D4AD6CEAA56}" type="slidenum">
              <a:rPr lang="es-ES_tradnl"/>
              <a:pPr/>
              <a:t>‹Nº›</a:t>
            </a:fld>
            <a:endParaRPr lang="es-ES_tradnl"/>
          </a:p>
        </p:txBody>
      </p:sp>
      <p:sp>
        <p:nvSpPr>
          <p:cNvPr id="6" name="5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pie de página"/>
          <p:cNvSpPr>
            <a:spLocks noGrp="1"/>
          </p:cNvSpPr>
          <p:nvPr>
            <p:ph type="ftr" sz="quarter" idx="10"/>
          </p:nvPr>
        </p:nvSpPr>
        <p:spPr/>
        <p:txBody>
          <a:bodyPr/>
          <a:lstStyle>
            <a:lvl1pPr>
              <a:defRPr/>
            </a:lvl1pPr>
          </a:lstStyle>
          <a:p>
            <a:r>
              <a:rPr lang="es-ES_tradnl"/>
              <a:t>CAUP - CEDEC</a:t>
            </a:r>
          </a:p>
        </p:txBody>
      </p:sp>
      <p:sp>
        <p:nvSpPr>
          <p:cNvPr id="6" name="5 Marcador de número de diapositiva"/>
          <p:cNvSpPr>
            <a:spLocks noGrp="1"/>
          </p:cNvSpPr>
          <p:nvPr>
            <p:ph type="sldNum" sz="quarter" idx="11"/>
          </p:nvPr>
        </p:nvSpPr>
        <p:spPr/>
        <p:txBody>
          <a:bodyPr/>
          <a:lstStyle>
            <a:lvl1pPr>
              <a:defRPr/>
            </a:lvl1pPr>
          </a:lstStyle>
          <a:p>
            <a:fld id="{A29151D3-5333-4329-B919-D35DDF43CACB}" type="slidenum">
              <a:rPr lang="es-ES_tradnl"/>
              <a:pPr/>
              <a:t>‹Nº›</a:t>
            </a:fld>
            <a:endParaRPr lang="es-ES_tradnl"/>
          </a:p>
        </p:txBody>
      </p:sp>
      <p:sp>
        <p:nvSpPr>
          <p:cNvPr id="7" name="6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pie de página"/>
          <p:cNvSpPr>
            <a:spLocks noGrp="1"/>
          </p:cNvSpPr>
          <p:nvPr>
            <p:ph type="ftr" sz="quarter" idx="10"/>
          </p:nvPr>
        </p:nvSpPr>
        <p:spPr/>
        <p:txBody>
          <a:bodyPr/>
          <a:lstStyle>
            <a:lvl1pPr>
              <a:defRPr/>
            </a:lvl1pPr>
          </a:lstStyle>
          <a:p>
            <a:r>
              <a:rPr lang="es-ES_tradnl"/>
              <a:t>CAUP - CEDEC</a:t>
            </a:r>
          </a:p>
        </p:txBody>
      </p:sp>
      <p:sp>
        <p:nvSpPr>
          <p:cNvPr id="8" name="7 Marcador de número de diapositiva"/>
          <p:cNvSpPr>
            <a:spLocks noGrp="1"/>
          </p:cNvSpPr>
          <p:nvPr>
            <p:ph type="sldNum" sz="quarter" idx="11"/>
          </p:nvPr>
        </p:nvSpPr>
        <p:spPr/>
        <p:txBody>
          <a:bodyPr/>
          <a:lstStyle>
            <a:lvl1pPr>
              <a:defRPr/>
            </a:lvl1pPr>
          </a:lstStyle>
          <a:p>
            <a:fld id="{BF8F26C2-D9F7-4D98-8DF0-7A0B96AE810E}" type="slidenum">
              <a:rPr lang="es-ES_tradnl"/>
              <a:pPr/>
              <a:t>‹Nº›</a:t>
            </a:fld>
            <a:endParaRPr lang="es-ES_tradnl"/>
          </a:p>
        </p:txBody>
      </p:sp>
      <p:sp>
        <p:nvSpPr>
          <p:cNvPr id="9" name="8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pie de página"/>
          <p:cNvSpPr>
            <a:spLocks noGrp="1"/>
          </p:cNvSpPr>
          <p:nvPr>
            <p:ph type="ftr" sz="quarter" idx="10"/>
          </p:nvPr>
        </p:nvSpPr>
        <p:spPr/>
        <p:txBody>
          <a:bodyPr/>
          <a:lstStyle>
            <a:lvl1pPr>
              <a:defRPr/>
            </a:lvl1pPr>
          </a:lstStyle>
          <a:p>
            <a:r>
              <a:rPr lang="es-ES_tradnl"/>
              <a:t>CAUP - CEDEC</a:t>
            </a:r>
          </a:p>
        </p:txBody>
      </p:sp>
      <p:sp>
        <p:nvSpPr>
          <p:cNvPr id="4" name="3 Marcador de número de diapositiva"/>
          <p:cNvSpPr>
            <a:spLocks noGrp="1"/>
          </p:cNvSpPr>
          <p:nvPr>
            <p:ph type="sldNum" sz="quarter" idx="11"/>
          </p:nvPr>
        </p:nvSpPr>
        <p:spPr/>
        <p:txBody>
          <a:bodyPr/>
          <a:lstStyle>
            <a:lvl1pPr>
              <a:defRPr/>
            </a:lvl1pPr>
          </a:lstStyle>
          <a:p>
            <a:fld id="{0236836D-6A97-4CD9-8A8A-9D17C8E2EC7A}" type="slidenum">
              <a:rPr lang="es-ES_tradnl"/>
              <a:pPr/>
              <a:t>‹Nº›</a:t>
            </a:fld>
            <a:endParaRPr lang="es-ES_tradnl"/>
          </a:p>
        </p:txBody>
      </p:sp>
      <p:sp>
        <p:nvSpPr>
          <p:cNvPr id="5" name="4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pie de página"/>
          <p:cNvSpPr>
            <a:spLocks noGrp="1"/>
          </p:cNvSpPr>
          <p:nvPr>
            <p:ph type="ftr" sz="quarter" idx="10"/>
          </p:nvPr>
        </p:nvSpPr>
        <p:spPr/>
        <p:txBody>
          <a:bodyPr/>
          <a:lstStyle>
            <a:lvl1pPr>
              <a:defRPr/>
            </a:lvl1pPr>
          </a:lstStyle>
          <a:p>
            <a:r>
              <a:rPr lang="es-ES_tradnl"/>
              <a:t>CAUP - CEDEC</a:t>
            </a:r>
          </a:p>
        </p:txBody>
      </p:sp>
      <p:sp>
        <p:nvSpPr>
          <p:cNvPr id="3" name="2 Marcador de número de diapositiva"/>
          <p:cNvSpPr>
            <a:spLocks noGrp="1"/>
          </p:cNvSpPr>
          <p:nvPr>
            <p:ph type="sldNum" sz="quarter" idx="11"/>
          </p:nvPr>
        </p:nvSpPr>
        <p:spPr/>
        <p:txBody>
          <a:bodyPr/>
          <a:lstStyle>
            <a:lvl1pPr>
              <a:defRPr/>
            </a:lvl1pPr>
          </a:lstStyle>
          <a:p>
            <a:fld id="{E24D5745-4B31-4619-9975-0D98D20FDCA9}" type="slidenum">
              <a:rPr lang="es-ES_tradnl"/>
              <a:pPr/>
              <a:t>‹Nº›</a:t>
            </a:fld>
            <a:endParaRPr lang="es-ES_tradnl"/>
          </a:p>
        </p:txBody>
      </p:sp>
      <p:sp>
        <p:nvSpPr>
          <p:cNvPr id="4" name="3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pie de página"/>
          <p:cNvSpPr>
            <a:spLocks noGrp="1"/>
          </p:cNvSpPr>
          <p:nvPr>
            <p:ph type="ftr" sz="quarter" idx="10"/>
          </p:nvPr>
        </p:nvSpPr>
        <p:spPr/>
        <p:txBody>
          <a:bodyPr/>
          <a:lstStyle>
            <a:lvl1pPr>
              <a:defRPr/>
            </a:lvl1pPr>
          </a:lstStyle>
          <a:p>
            <a:r>
              <a:rPr lang="es-ES_tradnl"/>
              <a:t>CAUP - CEDEC</a:t>
            </a:r>
          </a:p>
        </p:txBody>
      </p:sp>
      <p:sp>
        <p:nvSpPr>
          <p:cNvPr id="6" name="5 Marcador de número de diapositiva"/>
          <p:cNvSpPr>
            <a:spLocks noGrp="1"/>
          </p:cNvSpPr>
          <p:nvPr>
            <p:ph type="sldNum" sz="quarter" idx="11"/>
          </p:nvPr>
        </p:nvSpPr>
        <p:spPr/>
        <p:txBody>
          <a:bodyPr/>
          <a:lstStyle>
            <a:lvl1pPr>
              <a:defRPr/>
            </a:lvl1pPr>
          </a:lstStyle>
          <a:p>
            <a:fld id="{0B05A290-F750-4056-B45B-B69561C14EE1}" type="slidenum">
              <a:rPr lang="es-ES_tradnl"/>
              <a:pPr/>
              <a:t>‹Nº›</a:t>
            </a:fld>
            <a:endParaRPr lang="es-ES_tradnl"/>
          </a:p>
        </p:txBody>
      </p:sp>
      <p:sp>
        <p:nvSpPr>
          <p:cNvPr id="7" name="6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pie de página"/>
          <p:cNvSpPr>
            <a:spLocks noGrp="1"/>
          </p:cNvSpPr>
          <p:nvPr>
            <p:ph type="ftr" sz="quarter" idx="10"/>
          </p:nvPr>
        </p:nvSpPr>
        <p:spPr/>
        <p:txBody>
          <a:bodyPr/>
          <a:lstStyle>
            <a:lvl1pPr>
              <a:defRPr/>
            </a:lvl1pPr>
          </a:lstStyle>
          <a:p>
            <a:r>
              <a:rPr lang="es-ES_tradnl"/>
              <a:t>CAUP - CEDEC</a:t>
            </a:r>
          </a:p>
        </p:txBody>
      </p:sp>
      <p:sp>
        <p:nvSpPr>
          <p:cNvPr id="6" name="5 Marcador de número de diapositiva"/>
          <p:cNvSpPr>
            <a:spLocks noGrp="1"/>
          </p:cNvSpPr>
          <p:nvPr>
            <p:ph type="sldNum" sz="quarter" idx="11"/>
          </p:nvPr>
        </p:nvSpPr>
        <p:spPr/>
        <p:txBody>
          <a:bodyPr/>
          <a:lstStyle>
            <a:lvl1pPr>
              <a:defRPr/>
            </a:lvl1pPr>
          </a:lstStyle>
          <a:p>
            <a:fld id="{D9E163FA-C92F-45CB-889D-57BBD4AABB4E}" type="slidenum">
              <a:rPr lang="es-ES_tradnl"/>
              <a:pPr/>
              <a:t>‹Nº›</a:t>
            </a:fld>
            <a:endParaRPr lang="es-ES_tradnl"/>
          </a:p>
        </p:txBody>
      </p:sp>
      <p:sp>
        <p:nvSpPr>
          <p:cNvPr id="7" name="6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pie de página"/>
          <p:cNvSpPr>
            <a:spLocks noGrp="1"/>
          </p:cNvSpPr>
          <p:nvPr>
            <p:ph type="ftr" sz="quarter" idx="10"/>
          </p:nvPr>
        </p:nvSpPr>
        <p:spPr/>
        <p:txBody>
          <a:bodyPr/>
          <a:lstStyle>
            <a:lvl1pPr>
              <a:defRPr/>
            </a:lvl1pPr>
          </a:lstStyle>
          <a:p>
            <a:r>
              <a:rPr lang="es-ES_tradnl"/>
              <a:t>CAUP - CEDEC</a:t>
            </a:r>
          </a:p>
        </p:txBody>
      </p:sp>
      <p:sp>
        <p:nvSpPr>
          <p:cNvPr id="5" name="4 Marcador de número de diapositiva"/>
          <p:cNvSpPr>
            <a:spLocks noGrp="1"/>
          </p:cNvSpPr>
          <p:nvPr>
            <p:ph type="sldNum" sz="quarter" idx="11"/>
          </p:nvPr>
        </p:nvSpPr>
        <p:spPr/>
        <p:txBody>
          <a:bodyPr/>
          <a:lstStyle>
            <a:lvl1pPr>
              <a:defRPr/>
            </a:lvl1pPr>
          </a:lstStyle>
          <a:p>
            <a:fld id="{F2862F7F-0977-4891-8806-FBE416F781C5}" type="slidenum">
              <a:rPr lang="es-ES_tradnl"/>
              <a:pPr/>
              <a:t>‹Nº›</a:t>
            </a:fld>
            <a:endParaRPr lang="es-ES_tradnl"/>
          </a:p>
        </p:txBody>
      </p:sp>
      <p:sp>
        <p:nvSpPr>
          <p:cNvPr id="6" name="5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457200"/>
            <a:ext cx="2057400" cy="5410200"/>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457200"/>
            <a:ext cx="60198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pie de página"/>
          <p:cNvSpPr>
            <a:spLocks noGrp="1"/>
          </p:cNvSpPr>
          <p:nvPr>
            <p:ph type="ftr" sz="quarter" idx="10"/>
          </p:nvPr>
        </p:nvSpPr>
        <p:spPr/>
        <p:txBody>
          <a:bodyPr/>
          <a:lstStyle>
            <a:lvl1pPr>
              <a:defRPr/>
            </a:lvl1pPr>
          </a:lstStyle>
          <a:p>
            <a:r>
              <a:rPr lang="es-ES_tradnl"/>
              <a:t>CAUP - CEDEC</a:t>
            </a:r>
          </a:p>
        </p:txBody>
      </p:sp>
      <p:sp>
        <p:nvSpPr>
          <p:cNvPr id="5" name="4 Marcador de número de diapositiva"/>
          <p:cNvSpPr>
            <a:spLocks noGrp="1"/>
          </p:cNvSpPr>
          <p:nvPr>
            <p:ph type="sldNum" sz="quarter" idx="11"/>
          </p:nvPr>
        </p:nvSpPr>
        <p:spPr/>
        <p:txBody>
          <a:bodyPr/>
          <a:lstStyle>
            <a:lvl1pPr>
              <a:defRPr/>
            </a:lvl1pPr>
          </a:lstStyle>
          <a:p>
            <a:fld id="{7F0B41EF-7BC4-450B-8BA9-D443B5D72E1B}" type="slidenum">
              <a:rPr lang="es-ES_tradnl"/>
              <a:pPr/>
              <a:t>‹Nº›</a:t>
            </a:fld>
            <a:endParaRPr lang="es-ES_tradnl"/>
          </a:p>
        </p:txBody>
      </p:sp>
      <p:sp>
        <p:nvSpPr>
          <p:cNvPr id="6" name="5 Marcador de fecha"/>
          <p:cNvSpPr>
            <a:spLocks noGrp="1"/>
          </p:cNvSpPr>
          <p:nvPr>
            <p:ph type="dt" sz="half" idx="12"/>
          </p:nvPr>
        </p:nvSpPr>
        <p:spPr/>
        <p:txBody>
          <a:bodyPr/>
          <a:lstStyle>
            <a:lvl1pPr>
              <a:defRPr/>
            </a:lvl1pPr>
          </a:lstStyle>
          <a:p>
            <a:r>
              <a:rPr lang="es-ES_tradnl"/>
              <a:t>CAUP</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ítul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CO"/>
          </a:p>
        </p:txBody>
      </p:sp>
      <p:sp>
        <p:nvSpPr>
          <p:cNvPr id="3" name="2 Marcador de gráfico"/>
          <p:cNvSpPr>
            <a:spLocks noGrp="1"/>
          </p:cNvSpPr>
          <p:nvPr>
            <p:ph type="chart" idx="1"/>
          </p:nvPr>
        </p:nvSpPr>
        <p:spPr>
          <a:xfrm>
            <a:off x="457200" y="1981200"/>
            <a:ext cx="8229600" cy="3886200"/>
          </a:xfrm>
        </p:spPr>
        <p:txBody>
          <a:bodyPr/>
          <a:lstStyle/>
          <a:p>
            <a:endParaRPr lang="es-CO"/>
          </a:p>
        </p:txBody>
      </p:sp>
      <p:sp>
        <p:nvSpPr>
          <p:cNvPr id="4" name="3 Marcador de pie de página"/>
          <p:cNvSpPr>
            <a:spLocks noGrp="1"/>
          </p:cNvSpPr>
          <p:nvPr>
            <p:ph type="ftr" sz="quarter" idx="10"/>
          </p:nvPr>
        </p:nvSpPr>
        <p:spPr>
          <a:xfrm>
            <a:off x="3124200" y="6248400"/>
            <a:ext cx="2895600" cy="457200"/>
          </a:xfrm>
        </p:spPr>
        <p:txBody>
          <a:bodyPr/>
          <a:lstStyle>
            <a:lvl1pPr>
              <a:defRPr/>
            </a:lvl1pPr>
          </a:lstStyle>
          <a:p>
            <a:r>
              <a:rPr lang="es-ES_tradnl"/>
              <a:t>CAUP - CEDEC</a:t>
            </a:r>
          </a:p>
        </p:txBody>
      </p:sp>
      <p:sp>
        <p:nvSpPr>
          <p:cNvPr id="5" name="4 Marcador de número de diapositiva"/>
          <p:cNvSpPr>
            <a:spLocks noGrp="1"/>
          </p:cNvSpPr>
          <p:nvPr>
            <p:ph type="sldNum" sz="quarter" idx="11"/>
          </p:nvPr>
        </p:nvSpPr>
        <p:spPr>
          <a:xfrm>
            <a:off x="6553200" y="6248400"/>
            <a:ext cx="2133600" cy="457200"/>
          </a:xfrm>
        </p:spPr>
        <p:txBody>
          <a:bodyPr/>
          <a:lstStyle>
            <a:lvl1pPr>
              <a:defRPr/>
            </a:lvl1pPr>
          </a:lstStyle>
          <a:p>
            <a:fld id="{57541919-F5A4-49C5-9065-03D8BAA01926}" type="slidenum">
              <a:rPr lang="es-ES_tradnl"/>
              <a:pPr/>
              <a:t>‹Nº›</a:t>
            </a:fld>
            <a:endParaRPr lang="es-ES_tradnl"/>
          </a:p>
        </p:txBody>
      </p:sp>
      <p:sp>
        <p:nvSpPr>
          <p:cNvPr id="6" name="5 Marcador de fecha"/>
          <p:cNvSpPr>
            <a:spLocks noGrp="1"/>
          </p:cNvSpPr>
          <p:nvPr>
            <p:ph type="dt" sz="half" idx="12"/>
          </p:nvPr>
        </p:nvSpPr>
        <p:spPr>
          <a:xfrm>
            <a:off x="457200" y="6245225"/>
            <a:ext cx="2133600" cy="476250"/>
          </a:xfrm>
        </p:spPr>
        <p:txBody>
          <a:bodyPr/>
          <a:lstStyle>
            <a:lvl1pPr>
              <a:defRPr/>
            </a:lvl1pPr>
          </a:lstStyle>
          <a:p>
            <a:r>
              <a:rPr lang="es-ES_tradnl"/>
              <a:t>CAUP</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CO"/>
          </a:p>
        </p:txBody>
      </p:sp>
      <p:sp>
        <p:nvSpPr>
          <p:cNvPr id="3" name="2 Marcador de texto"/>
          <p:cNvSpPr>
            <a:spLocks noGrp="1"/>
          </p:cNvSpPr>
          <p:nvPr>
            <p:ph type="body" sz="half" idx="1"/>
          </p:nvPr>
        </p:nvSpPr>
        <p:spPr>
          <a:xfrm>
            <a:off x="457200" y="1981200"/>
            <a:ext cx="4038600" cy="3886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981200"/>
            <a:ext cx="4038600" cy="3886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pie de página"/>
          <p:cNvSpPr>
            <a:spLocks noGrp="1"/>
          </p:cNvSpPr>
          <p:nvPr>
            <p:ph type="ftr" sz="quarter" idx="10"/>
          </p:nvPr>
        </p:nvSpPr>
        <p:spPr>
          <a:xfrm>
            <a:off x="3124200" y="6248400"/>
            <a:ext cx="2895600" cy="457200"/>
          </a:xfrm>
        </p:spPr>
        <p:txBody>
          <a:bodyPr/>
          <a:lstStyle>
            <a:lvl1pPr>
              <a:defRPr/>
            </a:lvl1pPr>
          </a:lstStyle>
          <a:p>
            <a:r>
              <a:rPr lang="es-ES_tradnl"/>
              <a:t>CAUP - CEDEC</a:t>
            </a:r>
          </a:p>
        </p:txBody>
      </p:sp>
      <p:sp>
        <p:nvSpPr>
          <p:cNvPr id="6" name="5 Marcador de número de diapositiva"/>
          <p:cNvSpPr>
            <a:spLocks noGrp="1"/>
          </p:cNvSpPr>
          <p:nvPr>
            <p:ph type="sldNum" sz="quarter" idx="11"/>
          </p:nvPr>
        </p:nvSpPr>
        <p:spPr>
          <a:xfrm>
            <a:off x="6553200" y="6248400"/>
            <a:ext cx="2133600" cy="457200"/>
          </a:xfrm>
        </p:spPr>
        <p:txBody>
          <a:bodyPr/>
          <a:lstStyle>
            <a:lvl1pPr>
              <a:defRPr/>
            </a:lvl1pPr>
          </a:lstStyle>
          <a:p>
            <a:fld id="{DA8D6085-2360-49A4-A7ED-DE2193B38FFD}" type="slidenum">
              <a:rPr lang="es-ES_tradnl"/>
              <a:pPr/>
              <a:t>‹Nº›</a:t>
            </a:fld>
            <a:endParaRPr lang="es-ES_tradnl"/>
          </a:p>
        </p:txBody>
      </p:sp>
      <p:sp>
        <p:nvSpPr>
          <p:cNvPr id="7" name="6 Marcador de fecha"/>
          <p:cNvSpPr>
            <a:spLocks noGrp="1"/>
          </p:cNvSpPr>
          <p:nvPr>
            <p:ph type="dt" sz="half" idx="12"/>
          </p:nvPr>
        </p:nvSpPr>
        <p:spPr>
          <a:xfrm>
            <a:off x="457200" y="6245225"/>
            <a:ext cx="2133600" cy="476250"/>
          </a:xfrm>
        </p:spPr>
        <p:txBody>
          <a:bodyPr/>
          <a:lstStyle>
            <a:lvl1pPr>
              <a:defRPr/>
            </a:lvl1pPr>
          </a:lstStyle>
          <a:p>
            <a:r>
              <a:rPr lang="es-ES_tradnl"/>
              <a:t>CAUP</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r>
              <a:rPr lang="es-ES_tradnl"/>
              <a:t>CAUP - CEDEC</a:t>
            </a:r>
          </a:p>
        </p:txBody>
      </p:sp>
      <p:sp>
        <p:nvSpPr>
          <p:cNvPr id="409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A73980ED-B77D-47F6-922B-916810F3287D}" type="slidenum">
              <a:rPr lang="es-ES_tradnl"/>
              <a:pPr/>
              <a:t>‹Nº›</a:t>
            </a:fld>
            <a:endParaRPr lang="es-ES_tradnl"/>
          </a:p>
        </p:txBody>
      </p:sp>
      <p:grpSp>
        <p:nvGrpSpPr>
          <p:cNvPr id="4100" name="Group 4"/>
          <p:cNvGrpSpPr>
            <a:grpSpLocks/>
          </p:cNvGrpSpPr>
          <p:nvPr/>
        </p:nvGrpSpPr>
        <p:grpSpPr bwMode="auto">
          <a:xfrm>
            <a:off x="0" y="0"/>
            <a:ext cx="9144000" cy="546100"/>
            <a:chOff x="0" y="0"/>
            <a:chExt cx="5760" cy="344"/>
          </a:xfrm>
        </p:grpSpPr>
        <p:sp>
          <p:nvSpPr>
            <p:cNvPr id="410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s-ES" sz="2400">
                <a:latin typeface="Times New Roman" pitchFamily="18" charset="0"/>
              </a:endParaRPr>
            </a:p>
          </p:txBody>
        </p:sp>
        <p:sp>
          <p:nvSpPr>
            <p:cNvPr id="410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endParaRPr lang="es-ES" sz="2400">
                <a:latin typeface="Times New Roman" pitchFamily="18" charset="0"/>
              </a:endParaRPr>
            </a:p>
          </p:txBody>
        </p:sp>
        <p:sp>
          <p:nvSpPr>
            <p:cNvPr id="410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endParaRPr lang="es-ES">
                <a:solidFill>
                  <a:schemeClr val="hlink"/>
                </a:solidFill>
              </a:endParaRPr>
            </a:p>
          </p:txBody>
        </p:sp>
        <p:sp>
          <p:nvSpPr>
            <p:cNvPr id="410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endParaRPr lang="es-ES">
                <a:solidFill>
                  <a:schemeClr val="hlink"/>
                </a:solidFill>
              </a:endParaRPr>
            </a:p>
          </p:txBody>
        </p:sp>
        <p:sp>
          <p:nvSpPr>
            <p:cNvPr id="410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endParaRPr lang="es-ES">
                <a:solidFill>
                  <a:schemeClr val="accent2"/>
                </a:solidFill>
              </a:endParaRPr>
            </a:p>
          </p:txBody>
        </p:sp>
        <p:sp>
          <p:nvSpPr>
            <p:cNvPr id="410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endParaRPr lang="es-ES">
                <a:solidFill>
                  <a:schemeClr val="hlink"/>
                </a:solidFill>
              </a:endParaRPr>
            </a:p>
          </p:txBody>
        </p:sp>
        <p:sp>
          <p:nvSpPr>
            <p:cNvPr id="410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sp>
          <p:nvSpPr>
            <p:cNvPr id="410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endParaRPr lang="es-ES">
                <a:solidFill>
                  <a:schemeClr val="accent2"/>
                </a:solidFill>
              </a:endParaRPr>
            </a:p>
          </p:txBody>
        </p:sp>
        <p:sp>
          <p:nvSpPr>
            <p:cNvPr id="410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endParaRPr lang="es-ES">
                <a:solidFill>
                  <a:schemeClr val="accent2"/>
                </a:solidFill>
              </a:endParaRPr>
            </a:p>
          </p:txBody>
        </p:sp>
      </p:grpSp>
      <p:sp>
        <p:nvSpPr>
          <p:cNvPr id="4110"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4111"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411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r>
              <a:rPr lang="es-ES_tradnl"/>
              <a:t>CAUP</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dt="0"/>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defRPr>
      </a:lvl2pPr>
      <a:lvl3pPr algn="l" rtl="0" fontAlgn="base">
        <a:spcBef>
          <a:spcPct val="0"/>
        </a:spcBef>
        <a:spcAft>
          <a:spcPct val="0"/>
        </a:spcAft>
        <a:defRPr sz="4400">
          <a:solidFill>
            <a:schemeClr val="tx1"/>
          </a:solidFill>
          <a:latin typeface="Arial" charset="0"/>
        </a:defRPr>
      </a:lvl3pPr>
      <a:lvl4pPr algn="l" rtl="0" fontAlgn="base">
        <a:spcBef>
          <a:spcPct val="0"/>
        </a:spcBef>
        <a:spcAft>
          <a:spcPct val="0"/>
        </a:spcAft>
        <a:defRPr sz="4400">
          <a:solidFill>
            <a:schemeClr val="tx1"/>
          </a:solidFill>
          <a:latin typeface="Arial" charset="0"/>
        </a:defRPr>
      </a:lvl4pPr>
      <a:lvl5pPr algn="l" rtl="0" fontAlgn="base">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7"/>
          <p:cNvSpPr>
            <a:spLocks noGrp="1" noChangeArrowheads="1"/>
          </p:cNvSpPr>
          <p:nvPr>
            <p:ph type="ftr" sz="quarter" idx="3"/>
          </p:nvPr>
        </p:nvSpPr>
        <p:spPr/>
        <p:txBody>
          <a:bodyPr/>
          <a:lstStyle/>
          <a:p>
            <a:r>
              <a:rPr lang="es-ES_tradnl"/>
              <a:t>CAUP - CEDEC</a:t>
            </a:r>
          </a:p>
        </p:txBody>
      </p:sp>
      <p:sp>
        <p:nvSpPr>
          <p:cNvPr id="7" name="Rectangle 18"/>
          <p:cNvSpPr>
            <a:spLocks noGrp="1" noChangeArrowheads="1"/>
          </p:cNvSpPr>
          <p:nvPr>
            <p:ph type="sldNum" sz="quarter" idx="4"/>
          </p:nvPr>
        </p:nvSpPr>
        <p:spPr/>
        <p:txBody>
          <a:bodyPr/>
          <a:lstStyle/>
          <a:p>
            <a:fld id="{4C909AD8-F8FE-4DB3-800C-68418A4585CE}" type="slidenum">
              <a:rPr lang="es-ES_tradnl"/>
              <a:pPr/>
              <a:t>1</a:t>
            </a:fld>
            <a:endParaRPr lang="es-ES_tradnl"/>
          </a:p>
        </p:txBody>
      </p:sp>
      <p:sp>
        <p:nvSpPr>
          <p:cNvPr id="2050" name="Rectangle 2"/>
          <p:cNvSpPr>
            <a:spLocks noGrp="1" noChangeArrowheads="1"/>
          </p:cNvSpPr>
          <p:nvPr>
            <p:ph type="ctrTitle"/>
          </p:nvPr>
        </p:nvSpPr>
        <p:spPr/>
        <p:txBody>
          <a:bodyPr/>
          <a:lstStyle/>
          <a:p>
            <a:r>
              <a:rPr lang="es-ES_tradnl" sz="4000"/>
              <a:t>LEY DE COMPETENCIA</a:t>
            </a:r>
            <a:br>
              <a:rPr lang="es-ES_tradnl" sz="4000"/>
            </a:br>
            <a:r>
              <a:rPr lang="es-ES_tradnl" sz="4000"/>
              <a:t>1340 de 2009</a:t>
            </a:r>
          </a:p>
        </p:txBody>
      </p:sp>
      <p:sp>
        <p:nvSpPr>
          <p:cNvPr id="2051" name="Rectangle 3"/>
          <p:cNvSpPr>
            <a:spLocks noGrp="1" noChangeArrowheads="1"/>
          </p:cNvSpPr>
          <p:nvPr>
            <p:ph type="subTitle" idx="1"/>
          </p:nvPr>
        </p:nvSpPr>
        <p:spPr>
          <a:xfrm>
            <a:off x="323850" y="4267200"/>
            <a:ext cx="8667750" cy="1752600"/>
          </a:xfrm>
        </p:spPr>
        <p:txBody>
          <a:bodyPr/>
          <a:lstStyle/>
          <a:p>
            <a:r>
              <a:rPr lang="es-ES_tradnl" b="1"/>
              <a:t>Sistema de garantías y sanciones</a:t>
            </a:r>
            <a:r>
              <a:rPr lang="es-ES_tradnl"/>
              <a:t> </a:t>
            </a:r>
          </a:p>
        </p:txBody>
      </p:sp>
      <p:sp>
        <p:nvSpPr>
          <p:cNvPr id="2052" name="Text Box 4"/>
          <p:cNvSpPr txBox="1">
            <a:spLocks noChangeArrowheads="1"/>
          </p:cNvSpPr>
          <p:nvPr/>
        </p:nvSpPr>
        <p:spPr bwMode="auto">
          <a:xfrm>
            <a:off x="4284663" y="5516563"/>
            <a:ext cx="4537075" cy="817562"/>
          </a:xfrm>
          <a:prstGeom prst="rect">
            <a:avLst/>
          </a:prstGeom>
          <a:noFill/>
          <a:ln w="38100" cmpd="dbl">
            <a:solidFill>
              <a:schemeClr val="tx1"/>
            </a:solidFill>
            <a:miter lim="800000"/>
            <a:headEnd/>
            <a:tailEnd/>
          </a:ln>
          <a:effectLst/>
        </p:spPr>
        <p:txBody>
          <a:bodyPr>
            <a:spAutoFit/>
          </a:bodyPr>
          <a:lstStyle/>
          <a:p>
            <a:pPr>
              <a:spcBef>
                <a:spcPct val="50000"/>
              </a:spcBef>
            </a:pPr>
            <a:r>
              <a:rPr lang="es-ES_tradnl" b="1" u="sng"/>
              <a:t>CARLOS ANDRÉS URIBE PIEDRAHITA</a:t>
            </a:r>
          </a:p>
          <a:p>
            <a:pPr>
              <a:spcBef>
                <a:spcPct val="50000"/>
              </a:spcBef>
            </a:pPr>
            <a:r>
              <a:rPr lang="es-ES_tradnl"/>
              <a:t>VIERNES 21 DE AGOSTO DE 2009</a:t>
            </a:r>
          </a:p>
        </p:txBody>
      </p:sp>
      <p:sp>
        <p:nvSpPr>
          <p:cNvPr id="2053" name="Text Box 5"/>
          <p:cNvSpPr txBox="1">
            <a:spLocks noChangeArrowheads="1"/>
          </p:cNvSpPr>
          <p:nvPr/>
        </p:nvSpPr>
        <p:spPr bwMode="auto">
          <a:xfrm>
            <a:off x="179388" y="333375"/>
            <a:ext cx="8785225" cy="1401763"/>
          </a:xfrm>
          <a:prstGeom prst="rect">
            <a:avLst/>
          </a:prstGeom>
          <a:noFill/>
          <a:ln w="9525">
            <a:noFill/>
            <a:miter lim="800000"/>
            <a:headEnd/>
            <a:tailEnd/>
          </a:ln>
          <a:effectLst/>
        </p:spPr>
        <p:txBody>
          <a:bodyPr>
            <a:spAutoFit/>
          </a:bodyPr>
          <a:lstStyle/>
          <a:p>
            <a:pPr algn="ctr">
              <a:spcBef>
                <a:spcPct val="50000"/>
              </a:spcBef>
            </a:pPr>
            <a:r>
              <a:rPr lang="es-ES_tradnl" sz="2000" b="1">
                <a:solidFill>
                  <a:srgbClr val="000066"/>
                </a:solidFill>
              </a:rPr>
              <a:t>CENTRO DE ESTUDIOS DE DERECHO DE LA COMPETENCIA </a:t>
            </a:r>
          </a:p>
          <a:p>
            <a:pPr algn="ctr">
              <a:spcBef>
                <a:spcPct val="50000"/>
              </a:spcBef>
            </a:pPr>
            <a:r>
              <a:rPr lang="es-ES_tradnl" sz="2400" b="1">
                <a:solidFill>
                  <a:srgbClr val="000066"/>
                </a:solidFill>
              </a:rPr>
              <a:t>– CEDEC –</a:t>
            </a:r>
            <a:r>
              <a:rPr lang="es-ES_tradnl" sz="2000" b="1"/>
              <a:t>  </a:t>
            </a:r>
          </a:p>
          <a:p>
            <a:pPr algn="ctr">
              <a:spcBef>
                <a:spcPct val="50000"/>
              </a:spcBef>
            </a:pPr>
            <a:r>
              <a:rPr lang="es-ES_tradnl" sz="2000" b="1">
                <a:solidFill>
                  <a:srgbClr val="000066"/>
                </a:solidFill>
              </a:rPr>
              <a:t>PONTIFICIA UNIVERSIDAD JAVERIANA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9C4AA984-C0DE-4F78-AA2C-2D82661907BC}" type="slidenum">
              <a:rPr lang="es-ES_tradnl"/>
              <a:pPr/>
              <a:t>2</a:t>
            </a:fld>
            <a:endParaRPr lang="es-ES_tradnl"/>
          </a:p>
        </p:txBody>
      </p:sp>
      <p:sp>
        <p:nvSpPr>
          <p:cNvPr id="6146" name="Rectangle 2"/>
          <p:cNvSpPr>
            <a:spLocks noGrp="1" noChangeArrowheads="1"/>
          </p:cNvSpPr>
          <p:nvPr>
            <p:ph type="title"/>
          </p:nvPr>
        </p:nvSpPr>
        <p:spPr>
          <a:xfrm>
            <a:off x="457200" y="457200"/>
            <a:ext cx="8229600" cy="595313"/>
          </a:xfrm>
        </p:spPr>
        <p:txBody>
          <a:bodyPr/>
          <a:lstStyle/>
          <a:p>
            <a:r>
              <a:rPr lang="es-ES_tradnl" sz="3600">
                <a:solidFill>
                  <a:srgbClr val="000066"/>
                </a:solidFill>
              </a:rPr>
              <a:t>CONTENIDO DE LA PRESENTACIÓN</a:t>
            </a:r>
          </a:p>
        </p:txBody>
      </p:sp>
      <p:sp>
        <p:nvSpPr>
          <p:cNvPr id="6147" name="Rectangle 3"/>
          <p:cNvSpPr>
            <a:spLocks noGrp="1" noChangeArrowheads="1"/>
          </p:cNvSpPr>
          <p:nvPr>
            <p:ph type="body" idx="1"/>
          </p:nvPr>
        </p:nvSpPr>
        <p:spPr>
          <a:xfrm>
            <a:off x="179388" y="1268413"/>
            <a:ext cx="8785225" cy="5256212"/>
          </a:xfrm>
        </p:spPr>
        <p:txBody>
          <a:bodyPr/>
          <a:lstStyle/>
          <a:p>
            <a:pPr>
              <a:lnSpc>
                <a:spcPct val="170000"/>
              </a:lnSpc>
            </a:pPr>
            <a:r>
              <a:rPr lang="es-ES_tradnl" sz="2400" i="1">
                <a:solidFill>
                  <a:srgbClr val="FF0000"/>
                </a:solidFill>
              </a:rPr>
              <a:t>Sistema de garantías suficientes</a:t>
            </a:r>
          </a:p>
          <a:p>
            <a:pPr lvl="1">
              <a:lnSpc>
                <a:spcPct val="170000"/>
              </a:lnSpc>
            </a:pPr>
            <a:r>
              <a:rPr lang="es-ES_tradnl" sz="2000">
                <a:latin typeface="Book Antiqua" pitchFamily="18" charset="0"/>
              </a:rPr>
              <a:t>Estado del sistema</a:t>
            </a:r>
          </a:p>
          <a:p>
            <a:pPr lvl="1">
              <a:lnSpc>
                <a:spcPct val="170000"/>
              </a:lnSpc>
            </a:pPr>
            <a:r>
              <a:rPr lang="es-ES_tradnl" sz="2000">
                <a:latin typeface="Book Antiqua" pitchFamily="18" charset="0"/>
              </a:rPr>
              <a:t>Reforma</a:t>
            </a:r>
          </a:p>
          <a:p>
            <a:pPr lvl="1">
              <a:lnSpc>
                <a:spcPct val="170000"/>
              </a:lnSpc>
            </a:pPr>
            <a:r>
              <a:rPr lang="es-ES_tradnl" sz="2000">
                <a:latin typeface="Book Antiqua" pitchFamily="18" charset="0"/>
              </a:rPr>
              <a:t>Problemática</a:t>
            </a:r>
          </a:p>
          <a:p>
            <a:pPr>
              <a:lnSpc>
                <a:spcPct val="170000"/>
              </a:lnSpc>
            </a:pPr>
            <a:r>
              <a:rPr lang="es-ES_tradnl" sz="2400" i="1">
                <a:solidFill>
                  <a:srgbClr val="FF0000"/>
                </a:solidFill>
              </a:rPr>
              <a:t>Sistema de multas</a:t>
            </a:r>
          </a:p>
          <a:p>
            <a:pPr lvl="1">
              <a:lnSpc>
                <a:spcPct val="170000"/>
              </a:lnSpc>
            </a:pPr>
            <a:r>
              <a:rPr lang="es-ES_tradnl" sz="2000">
                <a:latin typeface="Book Antiqua" pitchFamily="18" charset="0"/>
              </a:rPr>
              <a:t>Estado del sistema</a:t>
            </a:r>
          </a:p>
          <a:p>
            <a:pPr lvl="1">
              <a:lnSpc>
                <a:spcPct val="170000"/>
              </a:lnSpc>
            </a:pPr>
            <a:r>
              <a:rPr lang="es-ES_tradnl" sz="2000">
                <a:latin typeface="Book Antiqua" pitchFamily="18" charset="0"/>
              </a:rPr>
              <a:t>Reforma</a:t>
            </a:r>
          </a:p>
          <a:p>
            <a:pPr lvl="1">
              <a:lnSpc>
                <a:spcPct val="170000"/>
              </a:lnSpc>
            </a:pPr>
            <a:r>
              <a:rPr lang="es-ES_tradnl" sz="2000">
                <a:latin typeface="Book Antiqua" pitchFamily="18" charset="0"/>
              </a:rPr>
              <a:t>Problemática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3 Marcador de pie de página"/>
          <p:cNvSpPr>
            <a:spLocks noGrp="1"/>
          </p:cNvSpPr>
          <p:nvPr>
            <p:ph type="ftr" sz="quarter" idx="10"/>
          </p:nvPr>
        </p:nvSpPr>
        <p:spPr/>
        <p:txBody>
          <a:bodyPr/>
          <a:lstStyle/>
          <a:p>
            <a:r>
              <a:rPr lang="es-ES_tradnl"/>
              <a:t>CAUP - CEDEC</a:t>
            </a:r>
          </a:p>
        </p:txBody>
      </p:sp>
      <p:sp>
        <p:nvSpPr>
          <p:cNvPr id="18" name="4 Marcador de número de diapositiva"/>
          <p:cNvSpPr>
            <a:spLocks noGrp="1"/>
          </p:cNvSpPr>
          <p:nvPr>
            <p:ph type="sldNum" sz="quarter" idx="11"/>
          </p:nvPr>
        </p:nvSpPr>
        <p:spPr/>
        <p:txBody>
          <a:bodyPr/>
          <a:lstStyle/>
          <a:p>
            <a:fld id="{90300FAA-406E-44AA-898C-E224664F9598}" type="slidenum">
              <a:rPr lang="es-ES_tradnl"/>
              <a:pPr/>
              <a:t>3</a:t>
            </a:fld>
            <a:endParaRPr lang="es-ES_tradnl"/>
          </a:p>
        </p:txBody>
      </p:sp>
      <p:sp>
        <p:nvSpPr>
          <p:cNvPr id="7170" name="Rectangle 2"/>
          <p:cNvSpPr>
            <a:spLocks noGrp="1" noChangeArrowheads="1"/>
          </p:cNvSpPr>
          <p:nvPr>
            <p:ph type="title"/>
          </p:nvPr>
        </p:nvSpPr>
        <p:spPr>
          <a:ln w="76200" cmpd="tri">
            <a:solidFill>
              <a:schemeClr val="tx1"/>
            </a:solidFill>
          </a:ln>
        </p:spPr>
        <p:txBody>
          <a:bodyPr/>
          <a:lstStyle/>
          <a:p>
            <a:pPr algn="ctr"/>
            <a:r>
              <a:rPr lang="es-ES_tradnl" sz="3600" b="1" i="1">
                <a:solidFill>
                  <a:srgbClr val="FF0000"/>
                </a:solidFill>
                <a:latin typeface="Bell MT" pitchFamily="18" charset="0"/>
              </a:rPr>
              <a:t>ENCUADRAMIENTO DE LOS SISTEMAS A TRATAR </a:t>
            </a:r>
          </a:p>
        </p:txBody>
      </p:sp>
      <p:sp>
        <p:nvSpPr>
          <p:cNvPr id="7174" name="AutoShape 6"/>
          <p:cNvSpPr>
            <a:spLocks noChangeArrowheads="1"/>
          </p:cNvSpPr>
          <p:nvPr/>
        </p:nvSpPr>
        <p:spPr bwMode="auto">
          <a:xfrm>
            <a:off x="3276600" y="2708275"/>
            <a:ext cx="2520950" cy="1584325"/>
          </a:xfrm>
          <a:prstGeom prst="triangle">
            <a:avLst>
              <a:gd name="adj" fmla="val 50000"/>
            </a:avLst>
          </a:prstGeom>
          <a:gradFill rotWithShape="1">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endParaRPr lang="es-CO"/>
          </a:p>
        </p:txBody>
      </p:sp>
      <p:sp>
        <p:nvSpPr>
          <p:cNvPr id="7175" name="Text Box 7"/>
          <p:cNvSpPr txBox="1">
            <a:spLocks noChangeArrowheads="1"/>
          </p:cNvSpPr>
          <p:nvPr/>
        </p:nvSpPr>
        <p:spPr bwMode="auto">
          <a:xfrm>
            <a:off x="3851275" y="2276475"/>
            <a:ext cx="1368425" cy="366713"/>
          </a:xfrm>
          <a:prstGeom prst="rect">
            <a:avLst/>
          </a:prstGeom>
          <a:noFill/>
          <a:ln w="9525">
            <a:noFill/>
            <a:miter lim="800000"/>
            <a:headEnd/>
            <a:tailEnd/>
          </a:ln>
          <a:effectLst/>
        </p:spPr>
        <p:txBody>
          <a:bodyPr>
            <a:spAutoFit/>
          </a:bodyPr>
          <a:lstStyle/>
          <a:p>
            <a:pPr>
              <a:spcBef>
                <a:spcPct val="50000"/>
              </a:spcBef>
            </a:pPr>
            <a:r>
              <a:rPr lang="es-ES_tradnl" b="1" u="sng"/>
              <a:t>SANCIÓN</a:t>
            </a:r>
          </a:p>
        </p:txBody>
      </p:sp>
      <p:sp>
        <p:nvSpPr>
          <p:cNvPr id="7176" name="Text Box 8"/>
          <p:cNvSpPr txBox="1">
            <a:spLocks noChangeArrowheads="1"/>
          </p:cNvSpPr>
          <p:nvPr/>
        </p:nvSpPr>
        <p:spPr bwMode="auto">
          <a:xfrm>
            <a:off x="1692275" y="4076700"/>
            <a:ext cx="1582738" cy="366713"/>
          </a:xfrm>
          <a:prstGeom prst="rect">
            <a:avLst/>
          </a:prstGeom>
          <a:noFill/>
          <a:ln w="9525">
            <a:noFill/>
            <a:miter lim="800000"/>
            <a:headEnd/>
            <a:tailEnd/>
          </a:ln>
          <a:effectLst/>
        </p:spPr>
        <p:txBody>
          <a:bodyPr>
            <a:spAutoFit/>
          </a:bodyPr>
          <a:lstStyle/>
          <a:p>
            <a:pPr>
              <a:spcBef>
                <a:spcPct val="50000"/>
              </a:spcBef>
            </a:pPr>
            <a:r>
              <a:rPr lang="es-ES_tradnl" b="1" u="sng"/>
              <a:t>GARANTÍAS</a:t>
            </a:r>
          </a:p>
        </p:txBody>
      </p:sp>
      <p:sp>
        <p:nvSpPr>
          <p:cNvPr id="7177" name="Text Box 9"/>
          <p:cNvSpPr txBox="1">
            <a:spLocks noChangeArrowheads="1"/>
          </p:cNvSpPr>
          <p:nvPr/>
        </p:nvSpPr>
        <p:spPr bwMode="auto">
          <a:xfrm>
            <a:off x="5867400" y="4076700"/>
            <a:ext cx="1441450" cy="366713"/>
          </a:xfrm>
          <a:prstGeom prst="rect">
            <a:avLst/>
          </a:prstGeom>
          <a:noFill/>
          <a:ln w="9525">
            <a:noFill/>
            <a:miter lim="800000"/>
            <a:headEnd/>
            <a:tailEnd/>
          </a:ln>
          <a:effectLst/>
        </p:spPr>
        <p:txBody>
          <a:bodyPr>
            <a:spAutoFit/>
          </a:bodyPr>
          <a:lstStyle/>
          <a:p>
            <a:pPr>
              <a:spcBef>
                <a:spcPct val="50000"/>
              </a:spcBef>
            </a:pPr>
            <a:r>
              <a:rPr lang="es-ES_tradnl" b="1" u="sng"/>
              <a:t>DELACIÓN</a:t>
            </a:r>
            <a:r>
              <a:rPr lang="es-ES_tradnl" b="1"/>
              <a:t> </a:t>
            </a:r>
          </a:p>
        </p:txBody>
      </p:sp>
      <p:sp>
        <p:nvSpPr>
          <p:cNvPr id="7178" name="Text Box 10"/>
          <p:cNvSpPr txBox="1">
            <a:spLocks noChangeArrowheads="1"/>
          </p:cNvSpPr>
          <p:nvPr/>
        </p:nvSpPr>
        <p:spPr bwMode="auto">
          <a:xfrm>
            <a:off x="1403350" y="5084763"/>
            <a:ext cx="6553200" cy="376237"/>
          </a:xfrm>
          <a:prstGeom prst="rect">
            <a:avLst/>
          </a:prstGeom>
          <a:gradFill rotWithShape="1">
            <a:gsLst>
              <a:gs pos="0">
                <a:srgbClr val="FF9933">
                  <a:gamma/>
                  <a:shade val="46275"/>
                  <a:invGamma/>
                </a:srgbClr>
              </a:gs>
              <a:gs pos="50000">
                <a:srgbClr val="FF9933"/>
              </a:gs>
              <a:gs pos="100000">
                <a:srgbClr val="FF9933">
                  <a:gamma/>
                  <a:shade val="46275"/>
                  <a:invGamma/>
                </a:srgbClr>
              </a:gs>
            </a:gsLst>
            <a:lin ang="5400000" scaled="1"/>
          </a:gradFill>
          <a:ln w="9525">
            <a:solidFill>
              <a:schemeClr val="tx1"/>
            </a:solidFill>
            <a:miter lim="800000"/>
            <a:headEnd/>
            <a:tailEnd/>
          </a:ln>
          <a:effectLst/>
        </p:spPr>
        <p:txBody>
          <a:bodyPr>
            <a:spAutoFit/>
          </a:bodyPr>
          <a:lstStyle/>
          <a:p>
            <a:pPr algn="ctr">
              <a:spcBef>
                <a:spcPct val="50000"/>
              </a:spcBef>
            </a:pPr>
            <a:r>
              <a:rPr lang="es-ES_tradnl" b="1" u="sng"/>
              <a:t>ACTUACIÓN EN MATERIA DE LIBRE COMPETENCIA</a:t>
            </a:r>
          </a:p>
        </p:txBody>
      </p:sp>
      <p:sp>
        <p:nvSpPr>
          <p:cNvPr id="7179" name="Line 11"/>
          <p:cNvSpPr>
            <a:spLocks noChangeShapeType="1"/>
          </p:cNvSpPr>
          <p:nvPr/>
        </p:nvSpPr>
        <p:spPr bwMode="auto">
          <a:xfrm flipV="1">
            <a:off x="2411413" y="4365625"/>
            <a:ext cx="0" cy="719138"/>
          </a:xfrm>
          <a:prstGeom prst="line">
            <a:avLst/>
          </a:prstGeom>
          <a:noFill/>
          <a:ln w="9525">
            <a:solidFill>
              <a:schemeClr val="tx1"/>
            </a:solidFill>
            <a:round/>
            <a:headEnd/>
            <a:tailEnd type="triangle" w="med" len="med"/>
          </a:ln>
          <a:effectLst/>
        </p:spPr>
        <p:txBody>
          <a:bodyPr/>
          <a:lstStyle/>
          <a:p>
            <a:endParaRPr lang="es-CO"/>
          </a:p>
        </p:txBody>
      </p:sp>
      <p:sp>
        <p:nvSpPr>
          <p:cNvPr id="7180" name="Line 12"/>
          <p:cNvSpPr>
            <a:spLocks noChangeShapeType="1"/>
          </p:cNvSpPr>
          <p:nvPr/>
        </p:nvSpPr>
        <p:spPr bwMode="auto">
          <a:xfrm flipV="1">
            <a:off x="6659563" y="4365625"/>
            <a:ext cx="0" cy="719138"/>
          </a:xfrm>
          <a:prstGeom prst="line">
            <a:avLst/>
          </a:prstGeom>
          <a:noFill/>
          <a:ln w="9525">
            <a:solidFill>
              <a:schemeClr val="tx1"/>
            </a:solidFill>
            <a:round/>
            <a:headEnd/>
            <a:tailEnd type="triangle" w="med" len="med"/>
          </a:ln>
          <a:effectLst/>
        </p:spPr>
        <p:txBody>
          <a:bodyPr/>
          <a:lstStyle/>
          <a:p>
            <a:endParaRPr lang="es-CO"/>
          </a:p>
        </p:txBody>
      </p:sp>
      <p:sp>
        <p:nvSpPr>
          <p:cNvPr id="7181" name="Line 13"/>
          <p:cNvSpPr>
            <a:spLocks noChangeShapeType="1"/>
          </p:cNvSpPr>
          <p:nvPr/>
        </p:nvSpPr>
        <p:spPr bwMode="auto">
          <a:xfrm>
            <a:off x="2411413" y="4724400"/>
            <a:ext cx="2016125" cy="0"/>
          </a:xfrm>
          <a:prstGeom prst="line">
            <a:avLst/>
          </a:prstGeom>
          <a:noFill/>
          <a:ln w="38100">
            <a:solidFill>
              <a:srgbClr val="FF0000"/>
            </a:solidFill>
            <a:round/>
            <a:headEnd/>
            <a:tailEnd/>
          </a:ln>
          <a:effectLst/>
        </p:spPr>
        <p:txBody>
          <a:bodyPr/>
          <a:lstStyle/>
          <a:p>
            <a:endParaRPr lang="es-CO"/>
          </a:p>
        </p:txBody>
      </p:sp>
      <p:sp>
        <p:nvSpPr>
          <p:cNvPr id="7182" name="Text Box 14"/>
          <p:cNvSpPr txBox="1">
            <a:spLocks noChangeArrowheads="1"/>
          </p:cNvSpPr>
          <p:nvPr/>
        </p:nvSpPr>
        <p:spPr bwMode="auto">
          <a:xfrm>
            <a:off x="4356100" y="4508500"/>
            <a:ext cx="503238" cy="366713"/>
          </a:xfrm>
          <a:prstGeom prst="rect">
            <a:avLst/>
          </a:prstGeom>
          <a:noFill/>
          <a:ln w="9525">
            <a:noFill/>
            <a:miter lim="800000"/>
            <a:headEnd/>
            <a:tailEnd/>
          </a:ln>
          <a:effectLst/>
        </p:spPr>
        <p:txBody>
          <a:bodyPr>
            <a:spAutoFit/>
          </a:bodyPr>
          <a:lstStyle/>
          <a:p>
            <a:pPr>
              <a:spcBef>
                <a:spcPct val="50000"/>
              </a:spcBef>
            </a:pPr>
            <a:r>
              <a:rPr lang="es-ES_tradnl" b="1"/>
              <a:t>?</a:t>
            </a:r>
          </a:p>
        </p:txBody>
      </p:sp>
      <p:sp>
        <p:nvSpPr>
          <p:cNvPr id="7183" name="Line 15"/>
          <p:cNvSpPr>
            <a:spLocks noChangeShapeType="1"/>
          </p:cNvSpPr>
          <p:nvPr/>
        </p:nvSpPr>
        <p:spPr bwMode="auto">
          <a:xfrm>
            <a:off x="4643438" y="4724400"/>
            <a:ext cx="2016125" cy="0"/>
          </a:xfrm>
          <a:prstGeom prst="line">
            <a:avLst/>
          </a:prstGeom>
          <a:noFill/>
          <a:ln w="38100">
            <a:solidFill>
              <a:srgbClr val="FF0000"/>
            </a:solidFill>
            <a:round/>
            <a:headEnd/>
            <a:tailEnd/>
          </a:ln>
          <a:effectLst/>
        </p:spPr>
        <p:txBody>
          <a:bodyPr/>
          <a:lstStyle/>
          <a:p>
            <a:endParaRPr lang="es-CO"/>
          </a:p>
        </p:txBody>
      </p:sp>
      <p:sp>
        <p:nvSpPr>
          <p:cNvPr id="7184" name="Line 16"/>
          <p:cNvSpPr>
            <a:spLocks noChangeShapeType="1"/>
          </p:cNvSpPr>
          <p:nvPr/>
        </p:nvSpPr>
        <p:spPr bwMode="auto">
          <a:xfrm flipV="1">
            <a:off x="2555875" y="2565400"/>
            <a:ext cx="1368425" cy="1511300"/>
          </a:xfrm>
          <a:prstGeom prst="line">
            <a:avLst/>
          </a:prstGeom>
          <a:noFill/>
          <a:ln w="38100">
            <a:solidFill>
              <a:srgbClr val="FF0000"/>
            </a:solidFill>
            <a:round/>
            <a:headEnd/>
            <a:tailEnd/>
          </a:ln>
          <a:effectLst/>
        </p:spPr>
        <p:txBody>
          <a:bodyPr/>
          <a:lstStyle/>
          <a:p>
            <a:endParaRPr lang="es-CO"/>
          </a:p>
        </p:txBody>
      </p:sp>
      <p:sp>
        <p:nvSpPr>
          <p:cNvPr id="7188" name="Text Box 20"/>
          <p:cNvSpPr txBox="1">
            <a:spLocks noChangeArrowheads="1"/>
          </p:cNvSpPr>
          <p:nvPr/>
        </p:nvSpPr>
        <p:spPr bwMode="auto">
          <a:xfrm>
            <a:off x="2843213" y="3068638"/>
            <a:ext cx="433387" cy="366712"/>
          </a:xfrm>
          <a:prstGeom prst="rect">
            <a:avLst/>
          </a:prstGeom>
          <a:noFill/>
          <a:ln w="9525">
            <a:noFill/>
            <a:miter lim="800000"/>
            <a:headEnd/>
            <a:tailEnd/>
          </a:ln>
          <a:effectLst/>
        </p:spPr>
        <p:txBody>
          <a:bodyPr>
            <a:spAutoFit/>
          </a:bodyPr>
          <a:lstStyle/>
          <a:p>
            <a:pPr>
              <a:spcBef>
                <a:spcPct val="50000"/>
              </a:spcBef>
            </a:pPr>
            <a:r>
              <a:rPr lang="es-ES_tradnl" b="1" u="sng"/>
              <a:t>?</a:t>
            </a:r>
          </a:p>
        </p:txBody>
      </p:sp>
      <p:sp>
        <p:nvSpPr>
          <p:cNvPr id="7189" name="Line 21"/>
          <p:cNvSpPr>
            <a:spLocks noChangeShapeType="1"/>
          </p:cNvSpPr>
          <p:nvPr/>
        </p:nvSpPr>
        <p:spPr bwMode="auto">
          <a:xfrm>
            <a:off x="5003800" y="2565400"/>
            <a:ext cx="1296988" cy="1584325"/>
          </a:xfrm>
          <a:prstGeom prst="line">
            <a:avLst/>
          </a:prstGeom>
          <a:noFill/>
          <a:ln w="38100">
            <a:solidFill>
              <a:srgbClr val="FF0000"/>
            </a:solidFill>
            <a:round/>
            <a:headEnd/>
            <a:tailEnd/>
          </a:ln>
          <a:effectLst/>
        </p:spPr>
        <p:txBody>
          <a:bodyPr/>
          <a:lstStyle/>
          <a:p>
            <a:endParaRPr lang="es-CO"/>
          </a:p>
        </p:txBody>
      </p:sp>
      <p:sp>
        <p:nvSpPr>
          <p:cNvPr id="7190" name="Rectangle 22"/>
          <p:cNvSpPr>
            <a:spLocks noChangeArrowheads="1"/>
          </p:cNvSpPr>
          <p:nvPr/>
        </p:nvSpPr>
        <p:spPr bwMode="auto">
          <a:xfrm>
            <a:off x="5724525" y="3068638"/>
            <a:ext cx="323850" cy="366712"/>
          </a:xfrm>
          <a:prstGeom prst="rect">
            <a:avLst/>
          </a:prstGeom>
          <a:noFill/>
          <a:ln w="9525">
            <a:noFill/>
            <a:miter lim="800000"/>
            <a:headEnd/>
            <a:tailEnd/>
          </a:ln>
          <a:effectLst/>
        </p:spPr>
        <p:txBody>
          <a:bodyPr wrap="none">
            <a:spAutoFit/>
          </a:bodyPr>
          <a:lstStyle/>
          <a:p>
            <a:r>
              <a:rPr lang="es-ES_tradnl" b="1" u="sng"/>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3 Marcador de pie de página"/>
          <p:cNvSpPr>
            <a:spLocks noGrp="1"/>
          </p:cNvSpPr>
          <p:nvPr>
            <p:ph type="ftr" sz="quarter" idx="10"/>
          </p:nvPr>
        </p:nvSpPr>
        <p:spPr/>
        <p:txBody>
          <a:bodyPr/>
          <a:lstStyle/>
          <a:p>
            <a:r>
              <a:rPr lang="es-ES_tradnl"/>
              <a:t>CAUP - CEDEC</a:t>
            </a:r>
          </a:p>
        </p:txBody>
      </p:sp>
      <p:sp>
        <p:nvSpPr>
          <p:cNvPr id="22" name="4 Marcador de número de diapositiva"/>
          <p:cNvSpPr>
            <a:spLocks noGrp="1"/>
          </p:cNvSpPr>
          <p:nvPr>
            <p:ph type="sldNum" sz="quarter" idx="11"/>
          </p:nvPr>
        </p:nvSpPr>
        <p:spPr/>
        <p:txBody>
          <a:bodyPr/>
          <a:lstStyle/>
          <a:p>
            <a:fld id="{91608262-0667-4A35-BB34-D6176A48054C}" type="slidenum">
              <a:rPr lang="es-ES_tradnl"/>
              <a:pPr/>
              <a:t>4</a:t>
            </a:fld>
            <a:endParaRPr lang="es-ES_tradnl"/>
          </a:p>
        </p:txBody>
      </p:sp>
      <p:sp>
        <p:nvSpPr>
          <p:cNvPr id="10242" name="Rectangle 2"/>
          <p:cNvSpPr>
            <a:spLocks noGrp="1" noChangeArrowheads="1"/>
          </p:cNvSpPr>
          <p:nvPr>
            <p:ph type="title"/>
          </p:nvPr>
        </p:nvSpPr>
        <p:spPr>
          <a:xfrm>
            <a:off x="468313" y="333375"/>
            <a:ext cx="8229600" cy="647700"/>
          </a:xfrm>
        </p:spPr>
        <p:txBody>
          <a:bodyPr/>
          <a:lstStyle/>
          <a:p>
            <a:pPr algn="ctr"/>
            <a:r>
              <a:rPr lang="es-ES_tradnl" sz="3600" i="1" u="sng">
                <a:solidFill>
                  <a:srgbClr val="FF0000"/>
                </a:solidFill>
                <a:latin typeface="Bell MT" pitchFamily="18" charset="0"/>
              </a:rPr>
              <a:t>SISTEMA</a:t>
            </a:r>
            <a:r>
              <a:rPr lang="es-ES_tradnl" sz="3600" u="sng"/>
              <a:t> </a:t>
            </a:r>
            <a:r>
              <a:rPr lang="es-ES_tradnl" sz="3600" i="1" u="sng">
                <a:solidFill>
                  <a:srgbClr val="FF0000"/>
                </a:solidFill>
                <a:latin typeface="Bell MT" pitchFamily="18" charset="0"/>
              </a:rPr>
              <a:t>DE GARANTÍAS</a:t>
            </a:r>
            <a:r>
              <a:rPr lang="es-ES_tradnl" sz="3600" u="sng"/>
              <a:t> </a:t>
            </a:r>
          </a:p>
        </p:txBody>
      </p:sp>
      <p:sp>
        <p:nvSpPr>
          <p:cNvPr id="10243" name="Rectangle 3"/>
          <p:cNvSpPr>
            <a:spLocks noGrp="1" noChangeArrowheads="1"/>
          </p:cNvSpPr>
          <p:nvPr>
            <p:ph type="body" idx="1"/>
          </p:nvPr>
        </p:nvSpPr>
        <p:spPr>
          <a:xfrm>
            <a:off x="323850" y="3644900"/>
            <a:ext cx="8642350" cy="2881313"/>
          </a:xfrm>
          <a:ln w="57150" cmpd="thickThin">
            <a:solidFill>
              <a:schemeClr val="tx1"/>
            </a:solidFill>
          </a:ln>
        </p:spPr>
        <p:txBody>
          <a:bodyPr/>
          <a:lstStyle/>
          <a:p>
            <a:pPr>
              <a:lnSpc>
                <a:spcPct val="90000"/>
              </a:lnSpc>
            </a:pPr>
            <a:r>
              <a:rPr lang="es-ES_tradnl" sz="1800"/>
              <a:t>Decisión del Superintendente sobre:</a:t>
            </a:r>
          </a:p>
          <a:p>
            <a:pPr lvl="1">
              <a:lnSpc>
                <a:spcPct val="130000"/>
              </a:lnSpc>
            </a:pPr>
            <a:r>
              <a:rPr lang="es-ES_tradnl" sz="1800" b="1" i="1">
                <a:solidFill>
                  <a:srgbClr val="000066"/>
                </a:solidFill>
                <a:latin typeface="Book Antiqua" pitchFamily="18" charset="0"/>
              </a:rPr>
              <a:t>Presunta violación de las normas de libre competencia </a:t>
            </a:r>
          </a:p>
          <a:p>
            <a:pPr lvl="1">
              <a:lnSpc>
                <a:spcPct val="130000"/>
              </a:lnSpc>
            </a:pPr>
            <a:r>
              <a:rPr lang="es-ES_tradnl" sz="1800" b="1" i="1">
                <a:solidFill>
                  <a:srgbClr val="000066"/>
                </a:solidFill>
                <a:latin typeface="Book Antiqua" pitchFamily="18" charset="0"/>
              </a:rPr>
              <a:t>Ofrecimiento de garantías </a:t>
            </a:r>
          </a:p>
          <a:p>
            <a:pPr lvl="1">
              <a:lnSpc>
                <a:spcPct val="130000"/>
              </a:lnSpc>
            </a:pPr>
            <a:r>
              <a:rPr lang="es-ES_tradnl" sz="1800" b="1" i="1">
                <a:solidFill>
                  <a:srgbClr val="000066"/>
                </a:solidFill>
                <a:latin typeface="Book Antiqua" pitchFamily="18" charset="0"/>
              </a:rPr>
              <a:t>Suficiencia de las garantías </a:t>
            </a:r>
          </a:p>
          <a:p>
            <a:pPr lvl="1">
              <a:lnSpc>
                <a:spcPct val="130000"/>
              </a:lnSpc>
            </a:pPr>
            <a:r>
              <a:rPr lang="es-ES_tradnl" sz="1800" b="1" i="1">
                <a:solidFill>
                  <a:srgbClr val="000066"/>
                </a:solidFill>
                <a:latin typeface="Book Antiqua" pitchFamily="18" charset="0"/>
              </a:rPr>
              <a:t>Posibilidad de la empresa para suspender o modificar la conducta</a:t>
            </a:r>
          </a:p>
          <a:p>
            <a:pPr lvl="1">
              <a:lnSpc>
                <a:spcPct val="130000"/>
              </a:lnSpc>
            </a:pPr>
            <a:r>
              <a:rPr lang="es-ES_tradnl" sz="1800" b="1" i="1">
                <a:solidFill>
                  <a:srgbClr val="000066"/>
                </a:solidFill>
                <a:latin typeface="Book Antiqua" pitchFamily="18" charset="0"/>
              </a:rPr>
              <a:t>Terminación anticipada de la investigación</a:t>
            </a:r>
          </a:p>
          <a:p>
            <a:pPr lvl="1">
              <a:lnSpc>
                <a:spcPct val="130000"/>
              </a:lnSpc>
            </a:pPr>
            <a:r>
              <a:rPr lang="es-ES_tradnl" sz="1800" b="1" i="1">
                <a:solidFill>
                  <a:srgbClr val="000066"/>
                </a:solidFill>
                <a:latin typeface="Book Antiqua" pitchFamily="18" charset="0"/>
              </a:rPr>
              <a:t>Condiciones de verificación del cumplimiento de las garantías </a:t>
            </a:r>
          </a:p>
        </p:txBody>
      </p:sp>
      <p:sp>
        <p:nvSpPr>
          <p:cNvPr id="10247" name="Text Box 7"/>
          <p:cNvSpPr txBox="1">
            <a:spLocks noChangeArrowheads="1"/>
          </p:cNvSpPr>
          <p:nvPr/>
        </p:nvSpPr>
        <p:spPr bwMode="auto">
          <a:xfrm>
            <a:off x="179388" y="2133600"/>
            <a:ext cx="1657350" cy="650875"/>
          </a:xfrm>
          <a:prstGeom prst="rect">
            <a:avLst/>
          </a:prstGeom>
          <a:noFill/>
          <a:ln w="9525">
            <a:solidFill>
              <a:srgbClr val="FF0000"/>
            </a:solidFill>
            <a:miter lim="800000"/>
            <a:headEnd/>
            <a:tailEnd/>
          </a:ln>
          <a:effectLst/>
        </p:spPr>
        <p:txBody>
          <a:bodyPr>
            <a:spAutoFit/>
          </a:bodyPr>
          <a:lstStyle/>
          <a:p>
            <a:pPr algn="ctr">
              <a:spcBef>
                <a:spcPct val="50000"/>
              </a:spcBef>
            </a:pPr>
            <a:r>
              <a:rPr lang="es-ES_tradnl"/>
              <a:t>Investigación previa</a:t>
            </a:r>
          </a:p>
        </p:txBody>
      </p:sp>
      <p:sp>
        <p:nvSpPr>
          <p:cNvPr id="10249" name="Text Box 9"/>
          <p:cNvSpPr txBox="1">
            <a:spLocks noChangeArrowheads="1"/>
          </p:cNvSpPr>
          <p:nvPr/>
        </p:nvSpPr>
        <p:spPr bwMode="auto">
          <a:xfrm>
            <a:off x="2268538" y="2492375"/>
            <a:ext cx="1584325" cy="925513"/>
          </a:xfrm>
          <a:prstGeom prst="rect">
            <a:avLst/>
          </a:prstGeom>
          <a:noFill/>
          <a:ln w="9525">
            <a:solidFill>
              <a:srgbClr val="FF0000"/>
            </a:solidFill>
            <a:miter lim="800000"/>
            <a:headEnd/>
            <a:tailEnd/>
          </a:ln>
          <a:effectLst/>
        </p:spPr>
        <p:txBody>
          <a:bodyPr>
            <a:spAutoFit/>
          </a:bodyPr>
          <a:lstStyle/>
          <a:p>
            <a:pPr algn="ctr">
              <a:spcBef>
                <a:spcPct val="50000"/>
              </a:spcBef>
            </a:pPr>
            <a:r>
              <a:rPr lang="es-ES_tradnl"/>
              <a:t>Apertura formal de la investigación</a:t>
            </a:r>
          </a:p>
        </p:txBody>
      </p:sp>
      <p:sp>
        <p:nvSpPr>
          <p:cNvPr id="10251" name="Text Box 11"/>
          <p:cNvSpPr txBox="1">
            <a:spLocks noChangeArrowheads="1"/>
          </p:cNvSpPr>
          <p:nvPr/>
        </p:nvSpPr>
        <p:spPr bwMode="auto">
          <a:xfrm>
            <a:off x="7524750" y="2133600"/>
            <a:ext cx="1439863" cy="650875"/>
          </a:xfrm>
          <a:prstGeom prst="rect">
            <a:avLst/>
          </a:prstGeom>
          <a:noFill/>
          <a:ln w="9525">
            <a:solidFill>
              <a:srgbClr val="FF0000"/>
            </a:solidFill>
            <a:miter lim="800000"/>
            <a:headEnd/>
            <a:tailEnd/>
          </a:ln>
          <a:effectLst/>
        </p:spPr>
        <p:txBody>
          <a:bodyPr>
            <a:spAutoFit/>
          </a:bodyPr>
          <a:lstStyle/>
          <a:p>
            <a:pPr algn="ctr">
              <a:spcBef>
                <a:spcPct val="50000"/>
              </a:spcBef>
            </a:pPr>
            <a:r>
              <a:rPr lang="es-ES_tradnl"/>
              <a:t>Resolución de fondo</a:t>
            </a:r>
          </a:p>
        </p:txBody>
      </p:sp>
      <p:sp>
        <p:nvSpPr>
          <p:cNvPr id="10253" name="Text Box 13"/>
          <p:cNvSpPr txBox="1">
            <a:spLocks noChangeArrowheads="1"/>
          </p:cNvSpPr>
          <p:nvPr/>
        </p:nvSpPr>
        <p:spPr bwMode="auto">
          <a:xfrm>
            <a:off x="6156325" y="2133600"/>
            <a:ext cx="1296988" cy="650875"/>
          </a:xfrm>
          <a:prstGeom prst="rect">
            <a:avLst/>
          </a:prstGeom>
          <a:noFill/>
          <a:ln w="9525">
            <a:solidFill>
              <a:srgbClr val="FF0000"/>
            </a:solidFill>
            <a:miter lim="800000"/>
            <a:headEnd/>
            <a:tailEnd/>
          </a:ln>
          <a:effectLst/>
        </p:spPr>
        <p:txBody>
          <a:bodyPr>
            <a:spAutoFit/>
          </a:bodyPr>
          <a:lstStyle/>
          <a:p>
            <a:pPr algn="ctr">
              <a:spcBef>
                <a:spcPct val="50000"/>
              </a:spcBef>
            </a:pPr>
            <a:r>
              <a:rPr lang="es-ES_tradnl"/>
              <a:t>Informe Motivado</a:t>
            </a:r>
          </a:p>
        </p:txBody>
      </p:sp>
      <p:sp>
        <p:nvSpPr>
          <p:cNvPr id="10255" name="Text Box 15"/>
          <p:cNvSpPr txBox="1">
            <a:spLocks noChangeArrowheads="1"/>
          </p:cNvSpPr>
          <p:nvPr/>
        </p:nvSpPr>
        <p:spPr bwMode="auto">
          <a:xfrm>
            <a:off x="4211638" y="2492375"/>
            <a:ext cx="1873250" cy="925513"/>
          </a:xfrm>
          <a:prstGeom prst="rect">
            <a:avLst/>
          </a:prstGeom>
          <a:noFill/>
          <a:ln w="9525">
            <a:solidFill>
              <a:srgbClr val="FF0000"/>
            </a:solidFill>
            <a:miter lim="800000"/>
            <a:headEnd/>
            <a:tailEnd/>
          </a:ln>
          <a:effectLst/>
        </p:spPr>
        <p:txBody>
          <a:bodyPr>
            <a:spAutoFit/>
          </a:bodyPr>
          <a:lstStyle/>
          <a:p>
            <a:pPr algn="ctr">
              <a:spcBef>
                <a:spcPct val="50000"/>
              </a:spcBef>
            </a:pPr>
            <a:r>
              <a:rPr lang="es-ES_tradnl"/>
              <a:t>Término para solicitar o aportar pruebas</a:t>
            </a:r>
          </a:p>
        </p:txBody>
      </p:sp>
      <p:grpSp>
        <p:nvGrpSpPr>
          <p:cNvPr id="10260" name="Group 20"/>
          <p:cNvGrpSpPr>
            <a:grpSpLocks/>
          </p:cNvGrpSpPr>
          <p:nvPr/>
        </p:nvGrpSpPr>
        <p:grpSpPr bwMode="auto">
          <a:xfrm>
            <a:off x="1042988" y="1125538"/>
            <a:ext cx="7129462" cy="935037"/>
            <a:chOff x="657" y="527"/>
            <a:chExt cx="4627" cy="771"/>
          </a:xfrm>
        </p:grpSpPr>
        <p:sp>
          <p:nvSpPr>
            <p:cNvPr id="10244" name="Line 4"/>
            <p:cNvSpPr>
              <a:spLocks noChangeShapeType="1"/>
            </p:cNvSpPr>
            <p:nvPr/>
          </p:nvSpPr>
          <p:spPr bwMode="auto">
            <a:xfrm>
              <a:off x="680" y="1027"/>
              <a:ext cx="4582" cy="0"/>
            </a:xfrm>
            <a:prstGeom prst="line">
              <a:avLst/>
            </a:prstGeom>
            <a:noFill/>
            <a:ln w="9525">
              <a:solidFill>
                <a:schemeClr val="tx1"/>
              </a:solidFill>
              <a:round/>
              <a:headEnd/>
              <a:tailEnd/>
            </a:ln>
            <a:effectLst/>
          </p:spPr>
          <p:txBody>
            <a:bodyPr/>
            <a:lstStyle/>
            <a:p>
              <a:endParaRPr lang="es-CO"/>
            </a:p>
          </p:txBody>
        </p:sp>
        <p:sp>
          <p:nvSpPr>
            <p:cNvPr id="10245" name="Line 5"/>
            <p:cNvSpPr>
              <a:spLocks noChangeShapeType="1"/>
            </p:cNvSpPr>
            <p:nvPr/>
          </p:nvSpPr>
          <p:spPr bwMode="auto">
            <a:xfrm>
              <a:off x="657" y="527"/>
              <a:ext cx="0" cy="771"/>
            </a:xfrm>
            <a:prstGeom prst="line">
              <a:avLst/>
            </a:prstGeom>
            <a:noFill/>
            <a:ln w="57150">
              <a:solidFill>
                <a:srgbClr val="000066"/>
              </a:solidFill>
              <a:round/>
              <a:headEnd/>
              <a:tailEnd/>
            </a:ln>
            <a:effectLst/>
          </p:spPr>
          <p:txBody>
            <a:bodyPr/>
            <a:lstStyle/>
            <a:p>
              <a:endParaRPr lang="es-CO"/>
            </a:p>
          </p:txBody>
        </p:sp>
        <p:sp>
          <p:nvSpPr>
            <p:cNvPr id="10254" name="Line 14"/>
            <p:cNvSpPr>
              <a:spLocks noChangeShapeType="1"/>
            </p:cNvSpPr>
            <p:nvPr/>
          </p:nvSpPr>
          <p:spPr bwMode="auto">
            <a:xfrm>
              <a:off x="3628" y="936"/>
              <a:ext cx="0" cy="362"/>
            </a:xfrm>
            <a:prstGeom prst="line">
              <a:avLst/>
            </a:prstGeom>
            <a:noFill/>
            <a:ln w="57150">
              <a:solidFill>
                <a:srgbClr val="FF0000"/>
              </a:solidFill>
              <a:round/>
              <a:headEnd/>
              <a:tailEnd/>
            </a:ln>
            <a:effectLst/>
          </p:spPr>
          <p:txBody>
            <a:bodyPr/>
            <a:lstStyle/>
            <a:p>
              <a:endParaRPr lang="es-CO"/>
            </a:p>
          </p:txBody>
        </p:sp>
        <p:sp>
          <p:nvSpPr>
            <p:cNvPr id="10256" name="Line 16"/>
            <p:cNvSpPr>
              <a:spLocks noChangeShapeType="1"/>
            </p:cNvSpPr>
            <p:nvPr/>
          </p:nvSpPr>
          <p:spPr bwMode="auto">
            <a:xfrm>
              <a:off x="1950" y="1163"/>
              <a:ext cx="1678" cy="0"/>
            </a:xfrm>
            <a:prstGeom prst="line">
              <a:avLst/>
            </a:prstGeom>
            <a:noFill/>
            <a:ln w="38100" cap="rnd" cmpd="dbl">
              <a:solidFill>
                <a:srgbClr val="FF9933"/>
              </a:solidFill>
              <a:prstDash val="sysDot"/>
              <a:round/>
              <a:headEnd/>
              <a:tailEnd/>
            </a:ln>
            <a:effectLst/>
          </p:spPr>
          <p:txBody>
            <a:bodyPr/>
            <a:lstStyle/>
            <a:p>
              <a:endParaRPr lang="es-CO"/>
            </a:p>
          </p:txBody>
        </p:sp>
        <p:sp>
          <p:nvSpPr>
            <p:cNvPr id="10257" name="Line 17"/>
            <p:cNvSpPr>
              <a:spLocks noChangeShapeType="1"/>
            </p:cNvSpPr>
            <p:nvPr/>
          </p:nvSpPr>
          <p:spPr bwMode="auto">
            <a:xfrm>
              <a:off x="4422" y="527"/>
              <a:ext cx="0" cy="771"/>
            </a:xfrm>
            <a:prstGeom prst="line">
              <a:avLst/>
            </a:prstGeom>
            <a:noFill/>
            <a:ln w="57150">
              <a:solidFill>
                <a:srgbClr val="000066"/>
              </a:solidFill>
              <a:round/>
              <a:headEnd/>
              <a:tailEnd/>
            </a:ln>
            <a:effectLst/>
          </p:spPr>
          <p:txBody>
            <a:bodyPr/>
            <a:lstStyle/>
            <a:p>
              <a:endParaRPr lang="es-CO"/>
            </a:p>
          </p:txBody>
        </p:sp>
        <p:sp>
          <p:nvSpPr>
            <p:cNvPr id="10258" name="Line 18"/>
            <p:cNvSpPr>
              <a:spLocks noChangeShapeType="1"/>
            </p:cNvSpPr>
            <p:nvPr/>
          </p:nvSpPr>
          <p:spPr bwMode="auto">
            <a:xfrm>
              <a:off x="1927" y="527"/>
              <a:ext cx="0" cy="771"/>
            </a:xfrm>
            <a:prstGeom prst="line">
              <a:avLst/>
            </a:prstGeom>
            <a:noFill/>
            <a:ln w="57150">
              <a:solidFill>
                <a:srgbClr val="000066"/>
              </a:solidFill>
              <a:round/>
              <a:headEnd/>
              <a:tailEnd/>
            </a:ln>
            <a:effectLst/>
          </p:spPr>
          <p:txBody>
            <a:bodyPr/>
            <a:lstStyle/>
            <a:p>
              <a:endParaRPr lang="es-CO"/>
            </a:p>
          </p:txBody>
        </p:sp>
        <p:sp>
          <p:nvSpPr>
            <p:cNvPr id="10259" name="Line 19"/>
            <p:cNvSpPr>
              <a:spLocks noChangeShapeType="1"/>
            </p:cNvSpPr>
            <p:nvPr/>
          </p:nvSpPr>
          <p:spPr bwMode="auto">
            <a:xfrm>
              <a:off x="5284" y="527"/>
              <a:ext cx="0" cy="771"/>
            </a:xfrm>
            <a:prstGeom prst="line">
              <a:avLst/>
            </a:prstGeom>
            <a:noFill/>
            <a:ln w="57150">
              <a:solidFill>
                <a:srgbClr val="000066"/>
              </a:solidFill>
              <a:round/>
              <a:headEnd/>
              <a:tailEnd/>
            </a:ln>
            <a:effectLst/>
          </p:spPr>
          <p:txBody>
            <a:bodyPr/>
            <a:lstStyle/>
            <a:p>
              <a:endParaRPr lang="es-CO"/>
            </a:p>
          </p:txBody>
        </p:sp>
      </p:grpSp>
      <p:sp>
        <p:nvSpPr>
          <p:cNvPr id="10262" name="AutoShape 22"/>
          <p:cNvSpPr>
            <a:spLocks/>
          </p:cNvSpPr>
          <p:nvPr/>
        </p:nvSpPr>
        <p:spPr bwMode="auto">
          <a:xfrm rot="5400000">
            <a:off x="4751387" y="-495299"/>
            <a:ext cx="360363" cy="3744912"/>
          </a:xfrm>
          <a:prstGeom prst="leftBrace">
            <a:avLst>
              <a:gd name="adj1" fmla="val 86600"/>
              <a:gd name="adj2" fmla="val 50000"/>
            </a:avLst>
          </a:prstGeom>
          <a:noFill/>
          <a:ln w="9525">
            <a:solidFill>
              <a:schemeClr val="tx1"/>
            </a:solidFill>
            <a:round/>
            <a:headEnd/>
            <a:tailEnd/>
          </a:ln>
          <a:effectLst/>
        </p:spPr>
        <p:txBody>
          <a:bodyPr wrap="none" anchor="ctr"/>
          <a:lstStyle/>
          <a:p>
            <a:endParaRPr lang="es-CO"/>
          </a:p>
        </p:txBody>
      </p:sp>
      <p:sp>
        <p:nvSpPr>
          <p:cNvPr id="10263" name="Text Box 23"/>
          <p:cNvSpPr txBox="1">
            <a:spLocks noChangeArrowheads="1"/>
          </p:cNvSpPr>
          <p:nvPr/>
        </p:nvSpPr>
        <p:spPr bwMode="auto">
          <a:xfrm>
            <a:off x="4211638" y="981075"/>
            <a:ext cx="1441450" cy="366713"/>
          </a:xfrm>
          <a:prstGeom prst="rect">
            <a:avLst/>
          </a:prstGeom>
          <a:noFill/>
          <a:ln w="9525">
            <a:noFill/>
            <a:miter lim="800000"/>
            <a:headEnd/>
            <a:tailEnd/>
          </a:ln>
          <a:effectLst/>
        </p:spPr>
        <p:txBody>
          <a:bodyPr>
            <a:spAutoFit/>
          </a:bodyPr>
          <a:lstStyle/>
          <a:p>
            <a:pPr>
              <a:spcBef>
                <a:spcPct val="50000"/>
              </a:spcBef>
            </a:pPr>
            <a:r>
              <a:rPr lang="es-ES_tradnl" b="1"/>
              <a:t>D. 2153/92</a:t>
            </a:r>
          </a:p>
        </p:txBody>
      </p:sp>
      <p:sp>
        <p:nvSpPr>
          <p:cNvPr id="10272" name="AutoShape 32"/>
          <p:cNvSpPr>
            <a:spLocks/>
          </p:cNvSpPr>
          <p:nvPr/>
        </p:nvSpPr>
        <p:spPr bwMode="auto">
          <a:xfrm rot="16200000">
            <a:off x="4247357" y="800894"/>
            <a:ext cx="144462" cy="2520950"/>
          </a:xfrm>
          <a:prstGeom prst="leftBrace">
            <a:avLst>
              <a:gd name="adj1" fmla="val 145422"/>
              <a:gd name="adj2" fmla="val 50000"/>
            </a:avLst>
          </a:prstGeom>
          <a:noFill/>
          <a:ln w="9525">
            <a:solidFill>
              <a:schemeClr val="tx1"/>
            </a:solidFill>
            <a:round/>
            <a:headEnd/>
            <a:tailEnd/>
          </a:ln>
          <a:effectLst/>
        </p:spPr>
        <p:txBody>
          <a:bodyPr wrap="none" anchor="ctr"/>
          <a:lstStyle/>
          <a:p>
            <a:endParaRPr lang="es-CO"/>
          </a:p>
        </p:txBody>
      </p:sp>
      <p:sp>
        <p:nvSpPr>
          <p:cNvPr id="10273" name="Text Box 33"/>
          <p:cNvSpPr txBox="1">
            <a:spLocks noChangeArrowheads="1"/>
          </p:cNvSpPr>
          <p:nvPr/>
        </p:nvSpPr>
        <p:spPr bwMode="auto">
          <a:xfrm>
            <a:off x="3563938" y="2133600"/>
            <a:ext cx="1441450" cy="366713"/>
          </a:xfrm>
          <a:prstGeom prst="rect">
            <a:avLst/>
          </a:prstGeom>
          <a:noFill/>
          <a:ln w="9525">
            <a:noFill/>
            <a:miter lim="800000"/>
            <a:headEnd/>
            <a:tailEnd/>
          </a:ln>
          <a:effectLst/>
        </p:spPr>
        <p:txBody>
          <a:bodyPr>
            <a:spAutoFit/>
          </a:bodyPr>
          <a:lstStyle/>
          <a:p>
            <a:pPr>
              <a:spcBef>
                <a:spcPct val="50000"/>
              </a:spcBef>
            </a:pPr>
            <a:r>
              <a:rPr lang="es-ES_tradnl" b="1"/>
              <a:t>L. 1349/09</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5139F985-11AD-4A40-95A4-55E1D9D18675}" type="slidenum">
              <a:rPr lang="es-ES_tradnl"/>
              <a:pPr/>
              <a:t>5</a:t>
            </a:fld>
            <a:endParaRPr lang="es-ES_tradnl"/>
          </a:p>
        </p:txBody>
      </p:sp>
      <p:sp>
        <p:nvSpPr>
          <p:cNvPr id="12290" name="Rectangle 2"/>
          <p:cNvSpPr>
            <a:spLocks noGrp="1" noChangeArrowheads="1"/>
          </p:cNvSpPr>
          <p:nvPr>
            <p:ph type="title"/>
          </p:nvPr>
        </p:nvSpPr>
        <p:spPr>
          <a:xfrm>
            <a:off x="457200" y="457200"/>
            <a:ext cx="8229600" cy="595313"/>
          </a:xfrm>
        </p:spPr>
        <p:txBody>
          <a:bodyPr/>
          <a:lstStyle/>
          <a:p>
            <a:pPr algn="ctr"/>
            <a:r>
              <a:rPr lang="es-ES_tradnl" sz="3200" u="sng">
                <a:latin typeface="Book Antiqua" pitchFamily="18" charset="0"/>
              </a:rPr>
              <a:t>1.1 </a:t>
            </a:r>
            <a:r>
              <a:rPr lang="es-ES_tradnl" sz="3200" u="sng">
                <a:solidFill>
                  <a:srgbClr val="FF0000"/>
                </a:solidFill>
                <a:latin typeface="Book Antiqua" pitchFamily="18" charset="0"/>
              </a:rPr>
              <a:t>Garantías</a:t>
            </a:r>
            <a:r>
              <a:rPr lang="es-ES_tradnl" sz="3200" u="sng">
                <a:latin typeface="Book Antiqua" pitchFamily="18" charset="0"/>
              </a:rPr>
              <a:t>: </a:t>
            </a:r>
            <a:r>
              <a:rPr lang="es-ES_tradnl" sz="3200" i="1" u="sng">
                <a:latin typeface="Book Antiqua" pitchFamily="18" charset="0"/>
              </a:rPr>
              <a:t>Estado del sistema D.2153</a:t>
            </a:r>
          </a:p>
        </p:txBody>
      </p:sp>
      <p:sp>
        <p:nvSpPr>
          <p:cNvPr id="12291" name="Rectangle 3"/>
          <p:cNvSpPr>
            <a:spLocks noGrp="1" noChangeArrowheads="1"/>
          </p:cNvSpPr>
          <p:nvPr>
            <p:ph type="body" idx="1"/>
          </p:nvPr>
        </p:nvSpPr>
        <p:spPr>
          <a:xfrm>
            <a:off x="250825" y="1125538"/>
            <a:ext cx="8642350" cy="5183187"/>
          </a:xfrm>
        </p:spPr>
        <p:txBody>
          <a:bodyPr/>
          <a:lstStyle/>
          <a:p>
            <a:pPr>
              <a:lnSpc>
                <a:spcPct val="130000"/>
              </a:lnSpc>
            </a:pPr>
            <a:r>
              <a:rPr lang="es-ES_tradnl" sz="2800" i="1">
                <a:latin typeface="Book Antiqua" pitchFamily="18" charset="0"/>
              </a:rPr>
              <a:t>Las condiciones para llegar a un acuerdo de garantías no son transparentes</a:t>
            </a:r>
          </a:p>
          <a:p>
            <a:pPr>
              <a:lnSpc>
                <a:spcPct val="130000"/>
              </a:lnSpc>
            </a:pPr>
            <a:r>
              <a:rPr lang="es-ES_tradnl" sz="2800" i="1">
                <a:latin typeface="Book Antiqua" pitchFamily="18" charset="0"/>
              </a:rPr>
              <a:t>Todo tipo de conductas se benefician de estos acuerdos</a:t>
            </a:r>
          </a:p>
          <a:p>
            <a:pPr>
              <a:lnSpc>
                <a:spcPct val="130000"/>
              </a:lnSpc>
            </a:pPr>
            <a:r>
              <a:rPr lang="es-ES_tradnl" sz="2800" i="1">
                <a:latin typeface="Book Antiqua" pitchFamily="18" charset="0"/>
              </a:rPr>
              <a:t>Se asumen características de autoridad regulatoria</a:t>
            </a:r>
          </a:p>
          <a:p>
            <a:pPr>
              <a:lnSpc>
                <a:spcPct val="130000"/>
              </a:lnSpc>
            </a:pPr>
            <a:r>
              <a:rPr lang="es-ES_tradnl" sz="2800" i="1">
                <a:latin typeface="Book Antiqua" pitchFamily="18" charset="0"/>
              </a:rPr>
              <a:t>Confusión en la justificación de la figura</a:t>
            </a:r>
          </a:p>
          <a:p>
            <a:pPr>
              <a:lnSpc>
                <a:spcPct val="130000"/>
              </a:lnSpc>
            </a:pPr>
            <a:r>
              <a:rPr lang="es-ES_tradnl" sz="2800" i="1">
                <a:latin typeface="Book Antiqua" pitchFamily="18" charset="0"/>
              </a:rPr>
              <a:t>Generación de estímulos erróneos</a:t>
            </a:r>
          </a:p>
          <a:p>
            <a:pPr>
              <a:lnSpc>
                <a:spcPct val="130000"/>
              </a:lnSpc>
            </a:pPr>
            <a:r>
              <a:rPr lang="es-ES_tradnl" sz="2800" i="1">
                <a:latin typeface="Book Antiqua" pitchFamily="18" charset="0"/>
              </a:rPr>
              <a:t>Ausencia de análisis sobre las conductas materiales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307F6133-878A-4AA3-8EEE-EEC75452F3A8}" type="slidenum">
              <a:rPr lang="es-ES_tradnl"/>
              <a:pPr/>
              <a:t>6</a:t>
            </a:fld>
            <a:endParaRPr lang="es-ES_tradnl"/>
          </a:p>
        </p:txBody>
      </p:sp>
      <p:sp>
        <p:nvSpPr>
          <p:cNvPr id="13314" name="Rectangle 2"/>
          <p:cNvSpPr>
            <a:spLocks noGrp="1" noChangeArrowheads="1"/>
          </p:cNvSpPr>
          <p:nvPr>
            <p:ph type="title"/>
          </p:nvPr>
        </p:nvSpPr>
        <p:spPr>
          <a:xfrm>
            <a:off x="914400" y="333375"/>
            <a:ext cx="7905750" cy="595313"/>
          </a:xfrm>
        </p:spPr>
        <p:txBody>
          <a:bodyPr/>
          <a:lstStyle/>
          <a:p>
            <a:pPr algn="ctr"/>
            <a:r>
              <a:rPr lang="es-ES_tradnl" sz="3200" u="sng">
                <a:latin typeface="Book Antiqua" pitchFamily="18" charset="0"/>
              </a:rPr>
              <a:t>1.2 </a:t>
            </a:r>
            <a:r>
              <a:rPr lang="es-ES_tradnl" sz="3200" u="sng">
                <a:solidFill>
                  <a:srgbClr val="FF0000"/>
                </a:solidFill>
                <a:latin typeface="Book Antiqua" pitchFamily="18" charset="0"/>
              </a:rPr>
              <a:t>Garantías</a:t>
            </a:r>
            <a:r>
              <a:rPr lang="es-ES_tradnl" sz="3200" u="sng">
                <a:latin typeface="Book Antiqua" pitchFamily="18" charset="0"/>
              </a:rPr>
              <a:t>: Reforma L.1340/09</a:t>
            </a:r>
          </a:p>
        </p:txBody>
      </p:sp>
      <p:sp>
        <p:nvSpPr>
          <p:cNvPr id="13315" name="Rectangle 3"/>
          <p:cNvSpPr>
            <a:spLocks noGrp="1" noChangeArrowheads="1"/>
          </p:cNvSpPr>
          <p:nvPr>
            <p:ph type="body" idx="1"/>
          </p:nvPr>
        </p:nvSpPr>
        <p:spPr>
          <a:xfrm>
            <a:off x="179388" y="908050"/>
            <a:ext cx="8605837" cy="5543550"/>
          </a:xfrm>
        </p:spPr>
        <p:txBody>
          <a:bodyPr/>
          <a:lstStyle/>
          <a:p>
            <a:pPr>
              <a:lnSpc>
                <a:spcPct val="90000"/>
              </a:lnSpc>
            </a:pPr>
            <a:r>
              <a:rPr lang="es-ES_tradnl" sz="2000" i="1">
                <a:latin typeface="Bookman Old Style" pitchFamily="18" charset="0"/>
              </a:rPr>
              <a:t>Adición de “un parágrafo” al artículo 52 del D. 2153/92 - que en realidad son dos-</a:t>
            </a:r>
            <a:r>
              <a:rPr lang="es-ES_tradnl" sz="2000">
                <a:latin typeface="Bookman Old Style" pitchFamily="18" charset="0"/>
              </a:rPr>
              <a:t>.  </a:t>
            </a:r>
          </a:p>
          <a:p>
            <a:pPr>
              <a:lnSpc>
                <a:spcPct val="90000"/>
              </a:lnSpc>
            </a:pPr>
            <a:r>
              <a:rPr lang="es-ES_tradnl" sz="2000" i="1">
                <a:solidFill>
                  <a:srgbClr val="FF0000"/>
                </a:solidFill>
                <a:latin typeface="Bookman Old Style" pitchFamily="18" charset="0"/>
              </a:rPr>
              <a:t>El primero, hace referencia a</a:t>
            </a:r>
            <a:r>
              <a:rPr lang="es-ES_tradnl" sz="2000"/>
              <a:t>:</a:t>
            </a:r>
          </a:p>
          <a:p>
            <a:pPr lvl="1">
              <a:lnSpc>
                <a:spcPct val="130000"/>
              </a:lnSpc>
            </a:pPr>
            <a:r>
              <a:rPr lang="es-ES_tradnl" sz="2000"/>
              <a:t> </a:t>
            </a:r>
            <a:r>
              <a:rPr lang="es-ES_tradnl" sz="1800" b="1" u="sng"/>
              <a:t>La oportunidad para presentar las garantías</a:t>
            </a:r>
            <a:r>
              <a:rPr lang="es-ES_tradnl" sz="1800"/>
              <a:t>. </a:t>
            </a:r>
          </a:p>
          <a:p>
            <a:pPr lvl="2">
              <a:lnSpc>
                <a:spcPct val="130000"/>
              </a:lnSpc>
            </a:pPr>
            <a:r>
              <a:rPr lang="es-ES_tradnl" sz="1800"/>
              <a:t>El plazo se acorta hasta el término para solicitar o aportar pruebas</a:t>
            </a:r>
          </a:p>
          <a:p>
            <a:pPr lvl="3">
              <a:lnSpc>
                <a:spcPct val="130000"/>
              </a:lnSpc>
            </a:pPr>
            <a:r>
              <a:rPr lang="es-ES_tradnl" sz="1800">
                <a:solidFill>
                  <a:srgbClr val="FF0000"/>
                </a:solidFill>
              </a:rPr>
              <a:t>Problema</a:t>
            </a:r>
            <a:r>
              <a:rPr lang="es-ES_tradnl" sz="1800"/>
              <a:t> </a:t>
            </a:r>
          </a:p>
          <a:p>
            <a:pPr lvl="4">
              <a:lnSpc>
                <a:spcPct val="130000"/>
              </a:lnSpc>
            </a:pPr>
            <a:r>
              <a:rPr lang="es-ES_tradnl" sz="1800"/>
              <a:t>¿La superintendencia puede dejar de conocer el contenido de la práctica anticompetitiva en su totalidad de haberla existido ? </a:t>
            </a:r>
          </a:p>
          <a:p>
            <a:pPr lvl="1">
              <a:lnSpc>
                <a:spcPct val="130000"/>
              </a:lnSpc>
            </a:pPr>
            <a:r>
              <a:rPr lang="es-ES_tradnl" sz="1800" b="1" u="sng"/>
              <a:t>La sanción que puede dar lugar el incumplimiento de las garantías</a:t>
            </a:r>
            <a:r>
              <a:rPr lang="es-ES_tradnl" sz="1800"/>
              <a:t>.</a:t>
            </a:r>
          </a:p>
          <a:p>
            <a:pPr lvl="2">
              <a:lnSpc>
                <a:spcPct val="130000"/>
              </a:lnSpc>
            </a:pPr>
            <a:r>
              <a:rPr lang="es-ES_tradnl" sz="1800"/>
              <a:t> La sanción equivale a la violación de las normas de libre competencia. </a:t>
            </a:r>
          </a:p>
          <a:p>
            <a:pPr lvl="3">
              <a:lnSpc>
                <a:spcPct val="130000"/>
              </a:lnSpc>
            </a:pPr>
            <a:r>
              <a:rPr lang="es-ES_tradnl" sz="1800"/>
              <a:t>¿Cuál es la violación anticompetitiva? </a:t>
            </a:r>
          </a:p>
          <a:p>
            <a:pPr lvl="3">
              <a:lnSpc>
                <a:spcPct val="130000"/>
              </a:lnSpc>
            </a:pPr>
            <a:r>
              <a:rPr lang="es-ES_tradnl" sz="1800"/>
              <a:t>¿Cómo se calcula la misma? </a:t>
            </a:r>
          </a:p>
          <a:p>
            <a:pPr lvl="3">
              <a:lnSpc>
                <a:spcPct val="130000"/>
              </a:lnSpc>
            </a:pPr>
            <a:r>
              <a:rPr lang="es-ES_tradnl" sz="1800"/>
              <a:t>¿También se cobra el colateral? </a:t>
            </a:r>
          </a:p>
          <a:p>
            <a:pPr lvl="3">
              <a:lnSpc>
                <a:spcPct val="130000"/>
              </a:lnSpc>
            </a:pPr>
            <a:r>
              <a:rPr lang="es-ES_tradnl" sz="1800"/>
              <a:t>¿se inicia de nuevo una investigación?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0198A199-B23D-4FB1-B743-22B51E4F89DA}" type="slidenum">
              <a:rPr lang="es-ES_tradnl"/>
              <a:pPr/>
              <a:t>7</a:t>
            </a:fld>
            <a:endParaRPr lang="es-ES_tradnl"/>
          </a:p>
        </p:txBody>
      </p:sp>
      <p:sp>
        <p:nvSpPr>
          <p:cNvPr id="14339" name="Rectangle 3"/>
          <p:cNvSpPr>
            <a:spLocks noGrp="1" noChangeArrowheads="1"/>
          </p:cNvSpPr>
          <p:nvPr>
            <p:ph type="body" idx="1"/>
          </p:nvPr>
        </p:nvSpPr>
        <p:spPr>
          <a:xfrm>
            <a:off x="250825" y="1484313"/>
            <a:ext cx="8713788" cy="4968875"/>
          </a:xfrm>
        </p:spPr>
        <p:txBody>
          <a:bodyPr/>
          <a:lstStyle/>
          <a:p>
            <a:pPr lvl="1">
              <a:lnSpc>
                <a:spcPct val="130000"/>
              </a:lnSpc>
            </a:pPr>
            <a:r>
              <a:rPr lang="es-ES_tradnl" sz="1800" b="1" u="sng"/>
              <a:t>En caso de incumplimiento</a:t>
            </a:r>
            <a:r>
              <a:rPr lang="es-ES_tradnl" sz="1800"/>
              <a:t>. </a:t>
            </a:r>
          </a:p>
          <a:p>
            <a:pPr lvl="2">
              <a:lnSpc>
                <a:spcPct val="130000"/>
              </a:lnSpc>
            </a:pPr>
            <a:r>
              <a:rPr lang="es-ES_tradnl" sz="1800"/>
              <a:t>La norma dice que se solicitarán las explicaciones requeridas por la autoridad de competencia </a:t>
            </a:r>
          </a:p>
          <a:p>
            <a:pPr lvl="3">
              <a:lnSpc>
                <a:spcPct val="130000"/>
              </a:lnSpc>
            </a:pPr>
            <a:r>
              <a:rPr lang="es-ES_tradnl" sz="1800"/>
              <a:t>¿Qué tipo de procedimiento es éste para sancionar por violación de la normativa de libre competencia? </a:t>
            </a:r>
          </a:p>
          <a:p>
            <a:pPr>
              <a:lnSpc>
                <a:spcPct val="130000"/>
              </a:lnSpc>
            </a:pPr>
            <a:r>
              <a:rPr lang="es-ES_tradnl" sz="2000" i="1">
                <a:solidFill>
                  <a:srgbClr val="FF0000"/>
                </a:solidFill>
                <a:latin typeface="Bookman Old Style" pitchFamily="18" charset="0"/>
              </a:rPr>
              <a:t>El segundo parágrafo requiere de</a:t>
            </a:r>
            <a:r>
              <a:rPr lang="es-ES_tradnl" sz="2800"/>
              <a:t>: </a:t>
            </a:r>
          </a:p>
          <a:p>
            <a:pPr lvl="1">
              <a:lnSpc>
                <a:spcPct val="130000"/>
              </a:lnSpc>
            </a:pPr>
            <a:r>
              <a:rPr lang="es-ES_tradnl" sz="1800" b="1" u="sng"/>
              <a:t>La realización de unas guías para</a:t>
            </a:r>
            <a:r>
              <a:rPr lang="es-ES_tradnl" sz="1800"/>
              <a:t>: </a:t>
            </a:r>
          </a:p>
          <a:p>
            <a:pPr lvl="2">
              <a:lnSpc>
                <a:spcPct val="130000"/>
              </a:lnSpc>
            </a:pPr>
            <a:r>
              <a:rPr lang="es-ES_tradnl" sz="1800"/>
              <a:t>Determinar los criterios de análisis de la suficiencia de las garantías; </a:t>
            </a:r>
          </a:p>
          <a:p>
            <a:pPr lvl="2">
              <a:lnSpc>
                <a:spcPct val="130000"/>
              </a:lnSpc>
            </a:pPr>
            <a:r>
              <a:rPr lang="es-ES_tradnl" sz="1800"/>
              <a:t>Determinar los colaterales de las garantías. (problemas con los colaterales de comportamiento) </a:t>
            </a:r>
          </a:p>
        </p:txBody>
      </p:sp>
      <p:sp>
        <p:nvSpPr>
          <p:cNvPr id="14340" name="Rectangle 4"/>
          <p:cNvSpPr>
            <a:spLocks noGrp="1" noChangeArrowheads="1"/>
          </p:cNvSpPr>
          <p:nvPr>
            <p:ph type="title"/>
          </p:nvPr>
        </p:nvSpPr>
        <p:spPr>
          <a:xfrm>
            <a:off x="457200" y="457200"/>
            <a:ext cx="8229600" cy="523875"/>
          </a:xfrm>
          <a:noFill/>
          <a:ln/>
        </p:spPr>
        <p:txBody>
          <a:bodyPr/>
          <a:lstStyle/>
          <a:p>
            <a:pPr algn="ctr"/>
            <a:r>
              <a:rPr lang="es-ES_tradnl" sz="2800" u="sng"/>
              <a:t>1.2 </a:t>
            </a:r>
            <a:r>
              <a:rPr lang="es-ES_tradnl" sz="2800" u="sng">
                <a:solidFill>
                  <a:srgbClr val="FF0000"/>
                </a:solidFill>
              </a:rPr>
              <a:t>Garantías</a:t>
            </a:r>
            <a:r>
              <a:rPr lang="es-ES_tradnl" sz="2800" u="sng"/>
              <a:t>: Reforma L.1340/09</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70140136-599A-40AC-BF45-B4D6C2FB2538}" type="slidenum">
              <a:rPr lang="es-ES_tradnl"/>
              <a:pPr/>
              <a:t>8</a:t>
            </a:fld>
            <a:endParaRPr lang="es-ES_tradnl"/>
          </a:p>
        </p:txBody>
      </p:sp>
      <p:sp>
        <p:nvSpPr>
          <p:cNvPr id="20482" name="Rectangle 2"/>
          <p:cNvSpPr>
            <a:spLocks noGrp="1" noChangeArrowheads="1"/>
          </p:cNvSpPr>
          <p:nvPr>
            <p:ph type="title"/>
          </p:nvPr>
        </p:nvSpPr>
        <p:spPr>
          <a:xfrm>
            <a:off x="457200" y="457200"/>
            <a:ext cx="8229600" cy="595313"/>
          </a:xfrm>
        </p:spPr>
        <p:txBody>
          <a:bodyPr/>
          <a:lstStyle/>
          <a:p>
            <a:pPr algn="ctr"/>
            <a:r>
              <a:rPr lang="es-ES_tradnl" sz="3200" u="sng"/>
              <a:t>1.2 </a:t>
            </a:r>
            <a:r>
              <a:rPr lang="es-ES_tradnl" sz="3200" u="sng">
                <a:solidFill>
                  <a:srgbClr val="FF0000"/>
                </a:solidFill>
              </a:rPr>
              <a:t>Garantías</a:t>
            </a:r>
            <a:r>
              <a:rPr lang="es-ES_tradnl" sz="3200" u="sng"/>
              <a:t>: Reforma L.1340/09</a:t>
            </a:r>
          </a:p>
        </p:txBody>
      </p:sp>
      <p:sp>
        <p:nvSpPr>
          <p:cNvPr id="20483" name="Rectangle 3"/>
          <p:cNvSpPr>
            <a:spLocks noGrp="1" noChangeArrowheads="1"/>
          </p:cNvSpPr>
          <p:nvPr>
            <p:ph type="body" idx="1"/>
          </p:nvPr>
        </p:nvSpPr>
        <p:spPr>
          <a:xfrm>
            <a:off x="457200" y="1196975"/>
            <a:ext cx="8229600" cy="5184775"/>
          </a:xfrm>
        </p:spPr>
        <p:txBody>
          <a:bodyPr/>
          <a:lstStyle/>
          <a:p>
            <a:r>
              <a:rPr lang="es-ES_tradnl" sz="2400" i="1">
                <a:solidFill>
                  <a:srgbClr val="FF0000"/>
                </a:solidFill>
                <a:latin typeface="Bookman Old Style" pitchFamily="18" charset="0"/>
              </a:rPr>
              <a:t>Publicidad de las garantías y participación de terceros</a:t>
            </a:r>
          </a:p>
          <a:p>
            <a:pPr lvl="1"/>
            <a:r>
              <a:rPr lang="es-ES_tradnl" sz="2000">
                <a:latin typeface="Bookman Old Style" pitchFamily="18" charset="0"/>
              </a:rPr>
              <a:t>Art. 19. inc. 4: Traslado del ofrecimiento de garantías a los terceros interesados.  </a:t>
            </a:r>
          </a:p>
          <a:p>
            <a:pPr lvl="2" algn="just">
              <a:lnSpc>
                <a:spcPct val="140000"/>
              </a:lnSpc>
            </a:pPr>
            <a:r>
              <a:rPr lang="es-ES_tradnl" sz="1800">
                <a:latin typeface="Bookman Old Style" pitchFamily="18" charset="0"/>
              </a:rPr>
              <a:t>La norma no establece ninguna consideración del plazo de los terceros para pronunciarse,</a:t>
            </a:r>
          </a:p>
          <a:p>
            <a:pPr lvl="2" algn="just">
              <a:lnSpc>
                <a:spcPct val="140000"/>
              </a:lnSpc>
            </a:pPr>
            <a:r>
              <a:rPr lang="es-ES_tradnl" sz="1800">
                <a:latin typeface="Bookman Old Style" pitchFamily="18" charset="0"/>
              </a:rPr>
              <a:t>No se hacen consideraciones sobre los efectos del pronunciamiento que realicen los terceros. </a:t>
            </a:r>
          </a:p>
          <a:p>
            <a:pPr lvl="2" algn="just">
              <a:lnSpc>
                <a:spcPct val="140000"/>
              </a:lnSpc>
            </a:pPr>
            <a:r>
              <a:rPr lang="es-ES_tradnl" sz="1800">
                <a:latin typeface="Bookman Old Style" pitchFamily="18" charset="0"/>
              </a:rPr>
              <a:t>Su puede suponer un traslado a la parte que ofrece garantías, pero por la naturaleza de éste procedimiento no se conoce si pueden mejorarse las garantías y por cuántas veces se puede repetir este procedimiento.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CDEFAFE1-DAF7-4309-8278-6756555D72D6}" type="slidenum">
              <a:rPr lang="es-ES_tradnl"/>
              <a:pPr/>
              <a:t>9</a:t>
            </a:fld>
            <a:endParaRPr lang="es-ES_tradnl"/>
          </a:p>
        </p:txBody>
      </p:sp>
      <p:sp>
        <p:nvSpPr>
          <p:cNvPr id="16386" name="Rectangle 2"/>
          <p:cNvSpPr>
            <a:spLocks noGrp="1" noChangeArrowheads="1"/>
          </p:cNvSpPr>
          <p:nvPr>
            <p:ph type="title"/>
          </p:nvPr>
        </p:nvSpPr>
        <p:spPr>
          <a:xfrm>
            <a:off x="468313" y="333375"/>
            <a:ext cx="8229600" cy="595313"/>
          </a:xfrm>
        </p:spPr>
        <p:txBody>
          <a:bodyPr/>
          <a:lstStyle/>
          <a:p>
            <a:pPr algn="ctr"/>
            <a:r>
              <a:rPr lang="es-ES_tradnl" sz="3200" u="sng"/>
              <a:t>1.2 </a:t>
            </a:r>
            <a:r>
              <a:rPr lang="es-ES_tradnl" sz="3200" u="sng">
                <a:solidFill>
                  <a:srgbClr val="FF0000"/>
                </a:solidFill>
              </a:rPr>
              <a:t>Garantías</a:t>
            </a:r>
            <a:r>
              <a:rPr lang="es-ES_tradnl" sz="3200" u="sng"/>
              <a:t>: Reforma L.1340/09</a:t>
            </a:r>
          </a:p>
        </p:txBody>
      </p:sp>
      <p:sp>
        <p:nvSpPr>
          <p:cNvPr id="16387" name="Rectangle 3"/>
          <p:cNvSpPr>
            <a:spLocks noGrp="1" noChangeArrowheads="1"/>
          </p:cNvSpPr>
          <p:nvPr>
            <p:ph type="body" idx="1"/>
          </p:nvPr>
        </p:nvSpPr>
        <p:spPr>
          <a:xfrm>
            <a:off x="179388" y="836613"/>
            <a:ext cx="8713787" cy="5688012"/>
          </a:xfrm>
        </p:spPr>
        <p:txBody>
          <a:bodyPr/>
          <a:lstStyle/>
          <a:p>
            <a:r>
              <a:rPr lang="es-ES_tradnl" sz="2400" i="1">
                <a:solidFill>
                  <a:srgbClr val="FF0000"/>
                </a:solidFill>
                <a:latin typeface="Bookman Old Style" pitchFamily="18" charset="0"/>
              </a:rPr>
              <a:t>Garantías en materia de Integraciones</a:t>
            </a:r>
          </a:p>
          <a:p>
            <a:pPr lvl="1"/>
            <a:r>
              <a:rPr lang="es-ES_tradnl" sz="2000" i="1">
                <a:latin typeface="Bookman Old Style" pitchFamily="18" charset="0"/>
              </a:rPr>
              <a:t>Art. 12 de la L. 1340/09, modifica el Art. 51 D.2153.</a:t>
            </a:r>
          </a:p>
          <a:p>
            <a:pPr lvl="1"/>
            <a:r>
              <a:rPr lang="es-ES_tradnl" sz="2000" i="1">
                <a:latin typeface="Bookman Old Style" pitchFamily="18" charset="0"/>
              </a:rPr>
              <a:t>Parágrafo 1. </a:t>
            </a:r>
          </a:p>
          <a:p>
            <a:pPr lvl="2"/>
            <a:r>
              <a:rPr lang="es-ES_tradnl" sz="1800" i="1">
                <a:latin typeface="Bookman Old Style" pitchFamily="18" charset="0"/>
              </a:rPr>
              <a:t>La Superintendencia podrá exigir el otorgamiento de garantías que respalden los condicionamientos a las integraciones. </a:t>
            </a:r>
          </a:p>
          <a:p>
            <a:pPr lvl="3"/>
            <a:r>
              <a:rPr lang="es-ES_tradnl" sz="1600" i="1">
                <a:solidFill>
                  <a:srgbClr val="FF0000"/>
                </a:solidFill>
                <a:latin typeface="Bookman Old Style" pitchFamily="18" charset="0"/>
              </a:rPr>
              <a:t>Problemas para resolver en las guías</a:t>
            </a:r>
            <a:r>
              <a:rPr lang="es-ES_tradnl" sz="1600" i="1">
                <a:latin typeface="Bookman Old Style" pitchFamily="18" charset="0"/>
              </a:rPr>
              <a:t>:</a:t>
            </a:r>
          </a:p>
          <a:p>
            <a:pPr lvl="3">
              <a:lnSpc>
                <a:spcPct val="120000"/>
              </a:lnSpc>
            </a:pPr>
            <a:r>
              <a:rPr lang="es-ES_tradnl" sz="1600" i="1">
                <a:latin typeface="Bookman Old Style" pitchFamily="18" charset="0"/>
              </a:rPr>
              <a:t>¿la superintendencia sancionará por incumplimiento y a su vez cobrará el colateral de las garantías?</a:t>
            </a:r>
          </a:p>
          <a:p>
            <a:pPr lvl="3">
              <a:lnSpc>
                <a:spcPct val="120000"/>
              </a:lnSpc>
            </a:pPr>
            <a:r>
              <a:rPr lang="es-ES_tradnl" sz="1600" i="1">
                <a:latin typeface="Bookman Old Style" pitchFamily="18" charset="0"/>
              </a:rPr>
              <a:t>¿Si el hecho se repite, la superintendencia, cobra de nuevo las garantías y reversa la operación?</a:t>
            </a:r>
          </a:p>
          <a:p>
            <a:pPr lvl="3">
              <a:lnSpc>
                <a:spcPct val="120000"/>
              </a:lnSpc>
            </a:pPr>
            <a:r>
              <a:rPr lang="es-ES_tradnl" sz="1600" i="1">
                <a:latin typeface="Bookman Old Style" pitchFamily="18" charset="0"/>
              </a:rPr>
              <a:t>¿Se deben diferenciar estas garantías en integraciones de las garantías en materia de terminación anticipada? De lo contrario, se entendería que dos veces se podría sancionar por lo mismo, ya que el incumplimiento de los condicionamientos daría lugar a una sanción a las normas de libre competencia, a su vez podría reclamarse el colateral y como se incumplen las garantías, igualmente daría lugar a una sanción de las normas de libre competencia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9C3E0CA9-66CF-4481-9AAB-CFA55001AD9A}" type="slidenum">
              <a:rPr lang="es-ES_tradnl"/>
              <a:pPr/>
              <a:t>10</a:t>
            </a:fld>
            <a:endParaRPr lang="es-ES_tradnl"/>
          </a:p>
        </p:txBody>
      </p:sp>
      <p:sp>
        <p:nvSpPr>
          <p:cNvPr id="19458" name="Rectangle 2"/>
          <p:cNvSpPr>
            <a:spLocks noGrp="1" noChangeArrowheads="1"/>
          </p:cNvSpPr>
          <p:nvPr>
            <p:ph type="title"/>
          </p:nvPr>
        </p:nvSpPr>
        <p:spPr>
          <a:xfrm>
            <a:off x="457200" y="457200"/>
            <a:ext cx="8229600" cy="523875"/>
          </a:xfrm>
        </p:spPr>
        <p:txBody>
          <a:bodyPr/>
          <a:lstStyle/>
          <a:p>
            <a:pPr algn="ctr"/>
            <a:r>
              <a:rPr lang="es-ES_tradnl" sz="2800"/>
              <a:t>1.2 </a:t>
            </a:r>
            <a:r>
              <a:rPr lang="es-ES_tradnl" sz="2800">
                <a:solidFill>
                  <a:srgbClr val="FF0000"/>
                </a:solidFill>
              </a:rPr>
              <a:t>Garantías</a:t>
            </a:r>
            <a:r>
              <a:rPr lang="es-ES_tradnl" sz="2800"/>
              <a:t>: Reforma L.1340/09</a:t>
            </a:r>
          </a:p>
        </p:txBody>
      </p:sp>
      <p:sp>
        <p:nvSpPr>
          <p:cNvPr id="19459" name="Rectangle 3"/>
          <p:cNvSpPr>
            <a:spLocks noGrp="1" noChangeArrowheads="1"/>
          </p:cNvSpPr>
          <p:nvPr>
            <p:ph type="body" idx="1"/>
          </p:nvPr>
        </p:nvSpPr>
        <p:spPr>
          <a:xfrm>
            <a:off x="179388" y="1196975"/>
            <a:ext cx="8785225" cy="5472113"/>
          </a:xfrm>
        </p:spPr>
        <p:txBody>
          <a:bodyPr/>
          <a:lstStyle/>
          <a:p>
            <a:pPr>
              <a:lnSpc>
                <a:spcPct val="80000"/>
              </a:lnSpc>
            </a:pPr>
            <a:r>
              <a:rPr lang="es-ES_tradnl" sz="2000" i="1">
                <a:solidFill>
                  <a:srgbClr val="FF0000"/>
                </a:solidFill>
                <a:latin typeface="Book Antiqua" pitchFamily="18" charset="0"/>
              </a:rPr>
              <a:t>Contribución de seguimiento (Art. 22)</a:t>
            </a:r>
          </a:p>
          <a:p>
            <a:pPr algn="just">
              <a:lnSpc>
                <a:spcPct val="130000"/>
              </a:lnSpc>
            </a:pPr>
            <a:r>
              <a:rPr lang="es-ES" sz="2000" i="1">
                <a:latin typeface="Book Antiqua" pitchFamily="18" charset="0"/>
              </a:rPr>
              <a:t>Las tarifas se determinarán mediante la ponderación de la sumatoria de los activos corrientes del año fiscal anterior de las empresas sometidas a seguimiento durante ese período frente a los gastos de funcionamiento de la entidad destinados al desarrollo de la labor de seguimiento durante el mismo período y no podrán superar el uno por mil de los activos corrientes de cada empresa sometida a seguimiento. Dicha contribución se liquidará de conformidad con las siguientes reglas:</a:t>
            </a:r>
          </a:p>
          <a:p>
            <a:pPr algn="just">
              <a:lnSpc>
                <a:spcPct val="130000"/>
              </a:lnSpc>
            </a:pPr>
            <a:r>
              <a:rPr lang="es-ES" sz="2000" i="1">
                <a:latin typeface="Book Antiqua" pitchFamily="18" charset="0"/>
              </a:rPr>
              <a:t>1. Se utilizará el valor de los activos corrientes del año fiscal anterior de la empresa sometida a seguimiento.</a:t>
            </a:r>
          </a:p>
          <a:p>
            <a:pPr algn="just">
              <a:lnSpc>
                <a:spcPct val="130000"/>
              </a:lnSpc>
            </a:pPr>
            <a:r>
              <a:rPr lang="es-ES" sz="2000" i="1">
                <a:latin typeface="Book Antiqua" pitchFamily="18" charset="0"/>
              </a:rPr>
              <a:t>2. La contribución se calculará multiplicando la tarifa por el total de los activos corrientes del año fiscal anterior.</a:t>
            </a:r>
          </a:p>
          <a:p>
            <a:pPr algn="just">
              <a:lnSpc>
                <a:spcPct val="130000"/>
              </a:lnSpc>
            </a:pPr>
            <a:r>
              <a:rPr lang="es-ES" sz="2000" i="1">
                <a:latin typeface="Book Antiqua" pitchFamily="18" charset="0"/>
              </a:rPr>
              <a:t>3. Las contribuciones se liquidarán anualmente, o proporcionalmente</a:t>
            </a:r>
            <a:r>
              <a:rPr lang="es-ES_tradnl" sz="2000">
                <a:latin typeface="Book Antiqua" pitchFamily="18" charset="0"/>
              </a:rPr>
              <a:t>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3 Marcador de pie de página"/>
          <p:cNvSpPr>
            <a:spLocks noGrp="1"/>
          </p:cNvSpPr>
          <p:nvPr>
            <p:ph type="ftr" sz="quarter" idx="10"/>
          </p:nvPr>
        </p:nvSpPr>
        <p:spPr/>
        <p:txBody>
          <a:bodyPr/>
          <a:lstStyle/>
          <a:p>
            <a:r>
              <a:rPr lang="es-ES_tradnl"/>
              <a:t>CAUP - CEDEC</a:t>
            </a:r>
          </a:p>
        </p:txBody>
      </p:sp>
      <p:sp>
        <p:nvSpPr>
          <p:cNvPr id="19" name="4 Marcador de número de diapositiva"/>
          <p:cNvSpPr>
            <a:spLocks noGrp="1"/>
          </p:cNvSpPr>
          <p:nvPr>
            <p:ph type="sldNum" sz="quarter" idx="11"/>
          </p:nvPr>
        </p:nvSpPr>
        <p:spPr/>
        <p:txBody>
          <a:bodyPr/>
          <a:lstStyle/>
          <a:p>
            <a:fld id="{257C3779-4A44-4A1A-9C9F-7E2B1F955999}" type="slidenum">
              <a:rPr lang="es-ES_tradnl"/>
              <a:pPr/>
              <a:t>11</a:t>
            </a:fld>
            <a:endParaRPr lang="es-ES_tradnl"/>
          </a:p>
        </p:txBody>
      </p:sp>
      <p:sp>
        <p:nvSpPr>
          <p:cNvPr id="35864" name="Rectangle 24"/>
          <p:cNvSpPr>
            <a:spLocks noChangeArrowheads="1"/>
          </p:cNvSpPr>
          <p:nvPr/>
        </p:nvSpPr>
        <p:spPr bwMode="auto">
          <a:xfrm>
            <a:off x="1547813" y="3101975"/>
            <a:ext cx="184150" cy="366713"/>
          </a:xfrm>
          <a:prstGeom prst="rect">
            <a:avLst/>
          </a:prstGeom>
          <a:noFill/>
          <a:ln w="9525">
            <a:noFill/>
            <a:miter lim="800000"/>
            <a:headEnd/>
            <a:tailEnd/>
          </a:ln>
          <a:effectLst/>
        </p:spPr>
        <p:txBody>
          <a:bodyPr wrap="none" anchor="ctr">
            <a:spAutoFit/>
          </a:bodyPr>
          <a:lstStyle/>
          <a:p>
            <a:endParaRPr lang="es-ES"/>
          </a:p>
        </p:txBody>
      </p:sp>
      <p:grpSp>
        <p:nvGrpSpPr>
          <p:cNvPr id="35868" name="Group 28"/>
          <p:cNvGrpSpPr>
            <a:grpSpLocks/>
          </p:cNvGrpSpPr>
          <p:nvPr/>
        </p:nvGrpSpPr>
        <p:grpSpPr bwMode="auto">
          <a:xfrm>
            <a:off x="395288" y="1341438"/>
            <a:ext cx="12673012" cy="3024187"/>
            <a:chOff x="621" y="255"/>
            <a:chExt cx="7611" cy="1414"/>
          </a:xfrm>
        </p:grpSpPr>
        <p:pic>
          <p:nvPicPr>
            <p:cNvPr id="35858" name="Picture 18"/>
            <p:cNvPicPr>
              <a:picLocks noChangeAspect="1" noChangeArrowheads="1"/>
            </p:cNvPicPr>
            <p:nvPr/>
          </p:nvPicPr>
          <p:blipFill>
            <a:blip r:embed="rId3" cstate="print"/>
            <a:srcRect/>
            <a:stretch>
              <a:fillRect/>
            </a:stretch>
          </p:blipFill>
          <p:spPr bwMode="auto">
            <a:xfrm>
              <a:off x="3796" y="1011"/>
              <a:ext cx="4436" cy="559"/>
            </a:xfrm>
            <a:prstGeom prst="rect">
              <a:avLst/>
            </a:prstGeom>
            <a:noFill/>
            <a:ln w="9525">
              <a:noFill/>
              <a:miter lim="800000"/>
              <a:headEnd/>
              <a:tailEnd/>
            </a:ln>
            <a:effectLst/>
          </p:spPr>
        </p:pic>
        <p:pic>
          <p:nvPicPr>
            <p:cNvPr id="35860" name="Picture 20"/>
            <p:cNvPicPr>
              <a:picLocks noChangeAspect="1" noChangeArrowheads="1"/>
            </p:cNvPicPr>
            <p:nvPr/>
          </p:nvPicPr>
          <p:blipFill>
            <a:blip r:embed="rId4" cstate="print"/>
            <a:srcRect/>
            <a:stretch>
              <a:fillRect/>
            </a:stretch>
          </p:blipFill>
          <p:spPr bwMode="auto">
            <a:xfrm>
              <a:off x="2109" y="255"/>
              <a:ext cx="4321" cy="809"/>
            </a:xfrm>
            <a:prstGeom prst="rect">
              <a:avLst/>
            </a:prstGeom>
            <a:noFill/>
            <a:ln w="9525">
              <a:noFill/>
              <a:miter lim="800000"/>
              <a:headEnd/>
              <a:tailEnd/>
            </a:ln>
            <a:effectLst/>
          </p:spPr>
        </p:pic>
        <p:pic>
          <p:nvPicPr>
            <p:cNvPr id="35862" name="Picture 22"/>
            <p:cNvPicPr>
              <a:picLocks noChangeAspect="1" noChangeArrowheads="1"/>
            </p:cNvPicPr>
            <p:nvPr/>
          </p:nvPicPr>
          <p:blipFill>
            <a:blip r:embed="rId5" cstate="print"/>
            <a:srcRect/>
            <a:stretch>
              <a:fillRect/>
            </a:stretch>
          </p:blipFill>
          <p:spPr bwMode="auto">
            <a:xfrm>
              <a:off x="1791" y="1129"/>
              <a:ext cx="4436" cy="441"/>
            </a:xfrm>
            <a:prstGeom prst="rect">
              <a:avLst/>
            </a:prstGeom>
            <a:noFill/>
            <a:ln w="9525">
              <a:noFill/>
              <a:miter lim="800000"/>
              <a:headEnd/>
              <a:tailEnd/>
            </a:ln>
            <a:effectLst/>
          </p:spPr>
        </p:pic>
        <p:pic>
          <p:nvPicPr>
            <p:cNvPr id="35866" name="Picture 26"/>
            <p:cNvPicPr>
              <a:picLocks noChangeAspect="1" noChangeArrowheads="1"/>
            </p:cNvPicPr>
            <p:nvPr/>
          </p:nvPicPr>
          <p:blipFill>
            <a:blip r:embed="rId6" cstate="print"/>
            <a:srcRect/>
            <a:stretch>
              <a:fillRect/>
            </a:stretch>
          </p:blipFill>
          <p:spPr bwMode="auto">
            <a:xfrm>
              <a:off x="621" y="1117"/>
              <a:ext cx="4436" cy="552"/>
            </a:xfrm>
            <a:prstGeom prst="rect">
              <a:avLst/>
            </a:prstGeom>
            <a:noFill/>
            <a:ln w="9525">
              <a:noFill/>
              <a:miter lim="800000"/>
              <a:headEnd/>
              <a:tailEnd/>
            </a:ln>
            <a:effectLst/>
          </p:spPr>
        </p:pic>
      </p:grpSp>
      <p:pic>
        <p:nvPicPr>
          <p:cNvPr id="35867" name="Picture 27"/>
          <p:cNvPicPr>
            <a:picLocks noChangeAspect="1" noChangeArrowheads="1"/>
          </p:cNvPicPr>
          <p:nvPr/>
        </p:nvPicPr>
        <p:blipFill>
          <a:blip r:embed="rId7" cstate="print"/>
          <a:srcRect/>
          <a:stretch>
            <a:fillRect/>
          </a:stretch>
        </p:blipFill>
        <p:spPr bwMode="auto">
          <a:xfrm>
            <a:off x="179388" y="4221163"/>
            <a:ext cx="8964612" cy="2290762"/>
          </a:xfrm>
          <a:prstGeom prst="rect">
            <a:avLst/>
          </a:prstGeom>
          <a:noFill/>
          <a:ln w="9525">
            <a:noFill/>
            <a:miter lim="800000"/>
            <a:headEnd/>
            <a:tailEnd/>
          </a:ln>
          <a:effectLst/>
        </p:spPr>
      </p:pic>
      <p:sp>
        <p:nvSpPr>
          <p:cNvPr id="35869" name="Text Box 29"/>
          <p:cNvSpPr txBox="1">
            <a:spLocks noChangeArrowheads="1"/>
          </p:cNvSpPr>
          <p:nvPr/>
        </p:nvSpPr>
        <p:spPr bwMode="auto">
          <a:xfrm>
            <a:off x="1619250" y="981075"/>
            <a:ext cx="5329238" cy="336550"/>
          </a:xfrm>
          <a:prstGeom prst="rect">
            <a:avLst/>
          </a:prstGeom>
          <a:noFill/>
          <a:ln w="9525">
            <a:noFill/>
            <a:miter lim="800000"/>
            <a:headEnd/>
            <a:tailEnd/>
          </a:ln>
          <a:effectLst/>
        </p:spPr>
        <p:txBody>
          <a:bodyPr>
            <a:spAutoFit/>
          </a:bodyPr>
          <a:lstStyle/>
          <a:p>
            <a:pPr algn="ctr">
              <a:lnSpc>
                <a:spcPct val="80000"/>
              </a:lnSpc>
              <a:spcBef>
                <a:spcPct val="20000"/>
              </a:spcBef>
              <a:buClr>
                <a:schemeClr val="bg2"/>
              </a:buClr>
              <a:buSzPct val="75000"/>
              <a:buFont typeface="Wingdings" pitchFamily="2" charset="2"/>
              <a:buNone/>
            </a:pPr>
            <a:r>
              <a:rPr lang="es-ES_tradnl" sz="2000" b="1" i="1" u="sng">
                <a:solidFill>
                  <a:srgbClr val="FF0000"/>
                </a:solidFill>
              </a:rPr>
              <a:t>Contribución de seguimiento (Art. 22)</a:t>
            </a:r>
            <a:endParaRPr lang="es-ES_tradnl" sz="2000" b="1" u="sng"/>
          </a:p>
        </p:txBody>
      </p:sp>
      <p:sp>
        <p:nvSpPr>
          <p:cNvPr id="35870" name="Rectangle 30"/>
          <p:cNvSpPr>
            <a:spLocks noChangeArrowheads="1"/>
          </p:cNvSpPr>
          <p:nvPr/>
        </p:nvSpPr>
        <p:spPr bwMode="auto">
          <a:xfrm>
            <a:off x="1763713" y="333375"/>
            <a:ext cx="5589587" cy="519113"/>
          </a:xfrm>
          <a:prstGeom prst="rect">
            <a:avLst/>
          </a:prstGeom>
          <a:noFill/>
          <a:ln w="9525">
            <a:noFill/>
            <a:miter lim="800000"/>
            <a:headEnd/>
            <a:tailEnd/>
          </a:ln>
          <a:effectLst/>
        </p:spPr>
        <p:txBody>
          <a:bodyPr wrap="none">
            <a:spAutoFit/>
          </a:bodyPr>
          <a:lstStyle/>
          <a:p>
            <a:r>
              <a:rPr lang="es-ES_tradnl" sz="2800"/>
              <a:t>1.2 </a:t>
            </a:r>
            <a:r>
              <a:rPr lang="es-ES_tradnl" sz="2800">
                <a:solidFill>
                  <a:srgbClr val="FF0000"/>
                </a:solidFill>
              </a:rPr>
              <a:t>Garantías</a:t>
            </a:r>
            <a:r>
              <a:rPr lang="es-ES_tradnl" sz="2800"/>
              <a:t>: Reforma L.1340/09</a:t>
            </a:r>
          </a:p>
        </p:txBody>
      </p:sp>
      <p:sp>
        <p:nvSpPr>
          <p:cNvPr id="35871" name="Text Box 31"/>
          <p:cNvSpPr txBox="1">
            <a:spLocks noChangeArrowheads="1"/>
          </p:cNvSpPr>
          <p:nvPr/>
        </p:nvSpPr>
        <p:spPr bwMode="auto">
          <a:xfrm>
            <a:off x="323850" y="1557338"/>
            <a:ext cx="2089150" cy="925512"/>
          </a:xfrm>
          <a:prstGeom prst="rect">
            <a:avLst/>
          </a:prstGeom>
          <a:noFill/>
          <a:ln w="9525">
            <a:solidFill>
              <a:srgbClr val="000066"/>
            </a:solidFill>
            <a:miter lim="800000"/>
            <a:headEnd/>
            <a:tailEnd/>
          </a:ln>
          <a:effectLst/>
        </p:spPr>
        <p:txBody>
          <a:bodyPr>
            <a:spAutoFit/>
          </a:bodyPr>
          <a:lstStyle/>
          <a:p>
            <a:pPr>
              <a:spcBef>
                <a:spcPct val="50000"/>
              </a:spcBef>
            </a:pPr>
            <a:r>
              <a:rPr lang="es-ES_tradnl">
                <a:solidFill>
                  <a:srgbClr val="FF0000"/>
                </a:solidFill>
              </a:rPr>
              <a:t>Contribución que debe asumir la empresa </a:t>
            </a:r>
          </a:p>
        </p:txBody>
      </p:sp>
      <p:sp>
        <p:nvSpPr>
          <p:cNvPr id="35872" name="Line 32"/>
          <p:cNvSpPr>
            <a:spLocks noChangeShapeType="1"/>
          </p:cNvSpPr>
          <p:nvPr/>
        </p:nvSpPr>
        <p:spPr bwMode="auto">
          <a:xfrm>
            <a:off x="2411413" y="1989138"/>
            <a:ext cx="792162" cy="0"/>
          </a:xfrm>
          <a:prstGeom prst="line">
            <a:avLst/>
          </a:prstGeom>
          <a:noFill/>
          <a:ln w="28575">
            <a:solidFill>
              <a:schemeClr val="tx1"/>
            </a:solidFill>
            <a:prstDash val="lgDash"/>
            <a:round/>
            <a:headEnd/>
            <a:tailEnd type="triangle" w="med" len="med"/>
          </a:ln>
          <a:effectLst/>
        </p:spPr>
        <p:txBody>
          <a:bodyPr/>
          <a:lstStyle/>
          <a:p>
            <a:endParaRPr lang="es-CO"/>
          </a:p>
        </p:txBody>
      </p:sp>
      <p:sp>
        <p:nvSpPr>
          <p:cNvPr id="35874" name="Line 34"/>
          <p:cNvSpPr>
            <a:spLocks noChangeShapeType="1"/>
          </p:cNvSpPr>
          <p:nvPr/>
        </p:nvSpPr>
        <p:spPr bwMode="auto">
          <a:xfrm>
            <a:off x="2411413" y="1989138"/>
            <a:ext cx="1152525" cy="1439862"/>
          </a:xfrm>
          <a:prstGeom prst="line">
            <a:avLst/>
          </a:prstGeom>
          <a:noFill/>
          <a:ln w="28575">
            <a:solidFill>
              <a:schemeClr val="tx1"/>
            </a:solidFill>
            <a:prstDash val="lgDash"/>
            <a:round/>
            <a:headEnd/>
            <a:tailEnd type="triangle" w="med" len="med"/>
          </a:ln>
          <a:effectLst/>
        </p:spPr>
        <p:txBody>
          <a:bodyPr/>
          <a:lstStyle/>
          <a:p>
            <a:endParaRPr lang="es-CO"/>
          </a:p>
        </p:txBody>
      </p:sp>
      <p:sp>
        <p:nvSpPr>
          <p:cNvPr id="35875" name="Text Box 35"/>
          <p:cNvSpPr txBox="1">
            <a:spLocks noChangeArrowheads="1"/>
          </p:cNvSpPr>
          <p:nvPr/>
        </p:nvSpPr>
        <p:spPr bwMode="auto">
          <a:xfrm>
            <a:off x="539750" y="2924175"/>
            <a:ext cx="863600" cy="376238"/>
          </a:xfrm>
          <a:prstGeom prst="rect">
            <a:avLst/>
          </a:prstGeom>
          <a:noFill/>
          <a:ln w="9525">
            <a:solidFill>
              <a:srgbClr val="000066"/>
            </a:solidFill>
            <a:miter lim="800000"/>
            <a:headEnd/>
            <a:tailEnd/>
          </a:ln>
          <a:effectLst/>
        </p:spPr>
        <p:txBody>
          <a:bodyPr>
            <a:spAutoFit/>
          </a:bodyPr>
          <a:lstStyle/>
          <a:p>
            <a:pPr>
              <a:spcBef>
                <a:spcPct val="50000"/>
              </a:spcBef>
            </a:pPr>
            <a:r>
              <a:rPr lang="es-ES_tradnl">
                <a:solidFill>
                  <a:srgbClr val="FF0000"/>
                </a:solidFill>
              </a:rPr>
              <a:t>Tarifa</a:t>
            </a:r>
          </a:p>
        </p:txBody>
      </p:sp>
      <p:sp>
        <p:nvSpPr>
          <p:cNvPr id="35876" name="Line 36"/>
          <p:cNvSpPr>
            <a:spLocks noChangeShapeType="1"/>
          </p:cNvSpPr>
          <p:nvPr/>
        </p:nvSpPr>
        <p:spPr bwMode="auto">
          <a:xfrm>
            <a:off x="900113" y="3284538"/>
            <a:ext cx="0" cy="215900"/>
          </a:xfrm>
          <a:prstGeom prst="line">
            <a:avLst/>
          </a:prstGeom>
          <a:noFill/>
          <a:ln w="9525">
            <a:solidFill>
              <a:schemeClr val="tx1"/>
            </a:solidFill>
            <a:round/>
            <a:headEnd/>
            <a:tailEnd type="triangle" w="med" len="med"/>
          </a:ln>
          <a:effectLst/>
        </p:spPr>
        <p:txBody>
          <a:bodyPr/>
          <a:lstStyle/>
          <a:p>
            <a:endParaRPr lang="es-CO"/>
          </a:p>
        </p:txBody>
      </p:sp>
      <p:sp>
        <p:nvSpPr>
          <p:cNvPr id="35877" name="Text Box 37"/>
          <p:cNvSpPr txBox="1">
            <a:spLocks noChangeArrowheads="1"/>
          </p:cNvSpPr>
          <p:nvPr/>
        </p:nvSpPr>
        <p:spPr bwMode="auto">
          <a:xfrm>
            <a:off x="6011863" y="1844675"/>
            <a:ext cx="1439862" cy="925513"/>
          </a:xfrm>
          <a:prstGeom prst="rect">
            <a:avLst/>
          </a:prstGeom>
          <a:noFill/>
          <a:ln w="9525">
            <a:solidFill>
              <a:srgbClr val="000066"/>
            </a:solidFill>
            <a:miter lim="800000"/>
            <a:headEnd/>
            <a:tailEnd/>
          </a:ln>
          <a:effectLst/>
        </p:spPr>
        <p:txBody>
          <a:bodyPr>
            <a:spAutoFit/>
          </a:bodyPr>
          <a:lstStyle/>
          <a:p>
            <a:pPr>
              <a:spcBef>
                <a:spcPct val="50000"/>
              </a:spcBef>
            </a:pPr>
            <a:r>
              <a:rPr lang="es-ES_tradnl">
                <a:solidFill>
                  <a:srgbClr val="FF0000"/>
                </a:solidFill>
              </a:rPr>
              <a:t>Sumatoria de Activos Corrientes</a:t>
            </a:r>
          </a:p>
        </p:txBody>
      </p:sp>
      <p:sp>
        <p:nvSpPr>
          <p:cNvPr id="35879" name="Line 39"/>
          <p:cNvSpPr>
            <a:spLocks noChangeShapeType="1"/>
          </p:cNvSpPr>
          <p:nvPr/>
        </p:nvSpPr>
        <p:spPr bwMode="auto">
          <a:xfrm>
            <a:off x="6659563" y="2781300"/>
            <a:ext cx="0" cy="360363"/>
          </a:xfrm>
          <a:prstGeom prst="line">
            <a:avLst/>
          </a:prstGeom>
          <a:noFill/>
          <a:ln w="9525">
            <a:solidFill>
              <a:schemeClr val="tx1"/>
            </a:solidFill>
            <a:round/>
            <a:headEnd/>
            <a:tailEnd type="triangle" w="med" len="med"/>
          </a:ln>
          <a:effectLst/>
        </p:spPr>
        <p:txBody>
          <a:bodyPr/>
          <a:lstStyle/>
          <a:p>
            <a:endParaRPr lang="es-CO"/>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6532C2C0-46A2-4221-95F1-26047711C2EE}" type="slidenum">
              <a:rPr lang="es-ES_tradnl"/>
              <a:pPr/>
              <a:t>12</a:t>
            </a:fld>
            <a:endParaRPr lang="es-ES_tradnl"/>
          </a:p>
        </p:txBody>
      </p:sp>
      <p:sp>
        <p:nvSpPr>
          <p:cNvPr id="21506" name="Rectangle 2"/>
          <p:cNvSpPr>
            <a:spLocks noGrp="1" noChangeArrowheads="1"/>
          </p:cNvSpPr>
          <p:nvPr>
            <p:ph type="title"/>
          </p:nvPr>
        </p:nvSpPr>
        <p:spPr>
          <a:xfrm>
            <a:off x="468313" y="333375"/>
            <a:ext cx="8229600" cy="523875"/>
          </a:xfrm>
        </p:spPr>
        <p:txBody>
          <a:bodyPr/>
          <a:lstStyle/>
          <a:p>
            <a:pPr algn="ctr"/>
            <a:r>
              <a:rPr lang="es-ES_tradnl" sz="2800" u="sng"/>
              <a:t>1.2 </a:t>
            </a:r>
            <a:r>
              <a:rPr lang="es-ES_tradnl" sz="2800" u="sng">
                <a:solidFill>
                  <a:srgbClr val="FF0000"/>
                </a:solidFill>
              </a:rPr>
              <a:t>Garantías</a:t>
            </a:r>
            <a:r>
              <a:rPr lang="es-ES_tradnl" sz="2800" u="sng"/>
              <a:t>: Reforma L.1340/09</a:t>
            </a:r>
          </a:p>
        </p:txBody>
      </p:sp>
      <p:sp>
        <p:nvSpPr>
          <p:cNvPr id="21507" name="Rectangle 3"/>
          <p:cNvSpPr>
            <a:spLocks noGrp="1" noChangeArrowheads="1"/>
          </p:cNvSpPr>
          <p:nvPr>
            <p:ph type="body" idx="1"/>
          </p:nvPr>
        </p:nvSpPr>
        <p:spPr>
          <a:xfrm>
            <a:off x="179388" y="981075"/>
            <a:ext cx="8785225" cy="5400675"/>
          </a:xfrm>
        </p:spPr>
        <p:txBody>
          <a:bodyPr/>
          <a:lstStyle/>
          <a:p>
            <a:r>
              <a:rPr lang="es-ES_tradnl" sz="2200" b="1" i="1">
                <a:solidFill>
                  <a:srgbClr val="FF0000"/>
                </a:solidFill>
                <a:latin typeface="Book Antiqua" pitchFamily="18" charset="0"/>
              </a:rPr>
              <a:t>Relación del sistema de garantías con el sistema de beneficios por colaboración</a:t>
            </a:r>
            <a:r>
              <a:rPr lang="es-ES_tradnl"/>
              <a:t> </a:t>
            </a:r>
          </a:p>
          <a:p>
            <a:pPr lvl="1"/>
            <a:r>
              <a:rPr lang="es-ES_tradnl" sz="2000" b="1"/>
              <a:t>La colaboración solo trae beneficios en relación con las multas, esto es, la empresa o persona natural no se libera de una Resolución condenatoria. </a:t>
            </a:r>
          </a:p>
          <a:p>
            <a:pPr lvl="1"/>
            <a:r>
              <a:rPr lang="es-ES_tradnl" sz="2000" b="1"/>
              <a:t>La normativa no dice nada en materia de ofrecimiento de garantías.</a:t>
            </a:r>
          </a:p>
          <a:p>
            <a:pPr lvl="2" algn="just"/>
            <a:r>
              <a:rPr lang="es-ES_tradnl" sz="2000">
                <a:solidFill>
                  <a:srgbClr val="000066"/>
                </a:solidFill>
              </a:rPr>
              <a:t>Sería necesario que la Superintendencia declarara la incompatibilidad de éstas dos instituciones</a:t>
            </a:r>
            <a:r>
              <a:rPr lang="es-ES_tradnl" sz="2000"/>
              <a:t>:</a:t>
            </a:r>
          </a:p>
          <a:p>
            <a:pPr lvl="3">
              <a:lnSpc>
                <a:spcPct val="130000"/>
              </a:lnSpc>
            </a:pPr>
            <a:r>
              <a:rPr lang="es-ES_tradnl" sz="1800" b="1" i="1">
                <a:latin typeface="Book Antiqua" pitchFamily="18" charset="0"/>
              </a:rPr>
              <a:t>En especial para quienes son denunciados. </a:t>
            </a:r>
          </a:p>
          <a:p>
            <a:pPr lvl="3">
              <a:lnSpc>
                <a:spcPct val="130000"/>
              </a:lnSpc>
            </a:pPr>
            <a:r>
              <a:rPr lang="es-ES_tradnl" sz="1800" b="1" i="1">
                <a:latin typeface="Book Antiqua" pitchFamily="18" charset="0"/>
              </a:rPr>
              <a:t>Si se permitiera una interpretación contraria se aniquilarían los incentivos que la institución propone. </a:t>
            </a:r>
          </a:p>
          <a:p>
            <a:pPr lvl="3">
              <a:lnSpc>
                <a:spcPct val="130000"/>
              </a:lnSpc>
            </a:pPr>
            <a:r>
              <a:rPr lang="es-ES_tradnl" sz="1800" b="1" i="1">
                <a:latin typeface="Book Antiqua" pitchFamily="18" charset="0"/>
              </a:rPr>
              <a:t>Se caería en el absurdo de la posibilidad que el único condenado fuera quien se acoge a la institución de la delación.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_tradnl"/>
              <a:t>CAUP - CEDEC</a:t>
            </a:r>
          </a:p>
        </p:txBody>
      </p:sp>
      <p:sp>
        <p:nvSpPr>
          <p:cNvPr id="6" name="5 Marcador de número de diapositiva"/>
          <p:cNvSpPr>
            <a:spLocks noGrp="1"/>
          </p:cNvSpPr>
          <p:nvPr>
            <p:ph type="sldNum" sz="quarter" idx="11"/>
          </p:nvPr>
        </p:nvSpPr>
        <p:spPr/>
        <p:txBody>
          <a:bodyPr/>
          <a:lstStyle/>
          <a:p>
            <a:fld id="{3A9A1CBA-CED0-4050-B078-614F719FEDAC}" type="slidenum">
              <a:rPr lang="es-ES_tradnl"/>
              <a:pPr/>
              <a:t>13</a:t>
            </a:fld>
            <a:endParaRPr lang="es-ES_tradnl"/>
          </a:p>
        </p:txBody>
      </p:sp>
      <p:sp>
        <p:nvSpPr>
          <p:cNvPr id="17410" name="Rectangle 2"/>
          <p:cNvSpPr>
            <a:spLocks noGrp="1" noChangeArrowheads="1"/>
          </p:cNvSpPr>
          <p:nvPr>
            <p:ph type="title"/>
          </p:nvPr>
        </p:nvSpPr>
        <p:spPr>
          <a:xfrm>
            <a:off x="457200" y="457200"/>
            <a:ext cx="8229600" cy="523875"/>
          </a:xfrm>
        </p:spPr>
        <p:txBody>
          <a:bodyPr/>
          <a:lstStyle/>
          <a:p>
            <a:pPr algn="ctr"/>
            <a:r>
              <a:rPr lang="es-ES_tradnl" sz="2800" u="sng"/>
              <a:t>1.3 </a:t>
            </a:r>
            <a:r>
              <a:rPr lang="es-ES_tradnl" sz="2800" u="sng">
                <a:solidFill>
                  <a:srgbClr val="FF0000"/>
                </a:solidFill>
              </a:rPr>
              <a:t>Garantías</a:t>
            </a:r>
            <a:r>
              <a:rPr lang="es-ES_tradnl" sz="2800" u="sng"/>
              <a:t>: Críticas L.1340/09</a:t>
            </a:r>
          </a:p>
        </p:txBody>
      </p:sp>
      <p:sp>
        <p:nvSpPr>
          <p:cNvPr id="17412" name="Rectangle 4"/>
          <p:cNvSpPr>
            <a:spLocks noGrp="1" noChangeArrowheads="1"/>
          </p:cNvSpPr>
          <p:nvPr>
            <p:ph type="body" sz="half" idx="1"/>
          </p:nvPr>
        </p:nvSpPr>
        <p:spPr>
          <a:xfrm>
            <a:off x="179388" y="1196975"/>
            <a:ext cx="4316412" cy="5256213"/>
          </a:xfrm>
          <a:ln w="38100" cmpd="dbl">
            <a:solidFill>
              <a:schemeClr val="bg2"/>
            </a:solidFill>
          </a:ln>
        </p:spPr>
        <p:txBody>
          <a:bodyPr/>
          <a:lstStyle/>
          <a:p>
            <a:pPr algn="ctr">
              <a:buFont typeface="Wingdings" pitchFamily="2" charset="2"/>
              <a:buNone/>
            </a:pPr>
            <a:r>
              <a:rPr lang="es-ES_tradnl" sz="2400" u="sng"/>
              <a:t>Riesgos</a:t>
            </a:r>
            <a:r>
              <a:rPr lang="es-ES_tradnl" sz="2400"/>
              <a:t> </a:t>
            </a:r>
          </a:p>
          <a:p>
            <a:pPr>
              <a:lnSpc>
                <a:spcPct val="120000"/>
              </a:lnSpc>
            </a:pPr>
            <a:r>
              <a:rPr lang="es-ES_tradnl" sz="1800"/>
              <a:t>Permitir que las empresas conciban el ofrecimiento de garantías como un costo de transacción más de una conducta anticompetitiva</a:t>
            </a:r>
          </a:p>
          <a:p>
            <a:pPr>
              <a:lnSpc>
                <a:spcPct val="120000"/>
              </a:lnSpc>
            </a:pPr>
            <a:r>
              <a:rPr lang="es-ES_tradnl" sz="1800"/>
              <a:t>Realizar una mayor actividad de seguimiento de garantías que de investigaciones de libre competencia</a:t>
            </a:r>
          </a:p>
          <a:p>
            <a:pPr>
              <a:lnSpc>
                <a:spcPct val="120000"/>
              </a:lnSpc>
            </a:pPr>
            <a:r>
              <a:rPr lang="es-ES_tradnl" sz="1800"/>
              <a:t>Convertirse en una actividad para-regulatoria </a:t>
            </a:r>
          </a:p>
          <a:p>
            <a:pPr>
              <a:lnSpc>
                <a:spcPct val="120000"/>
              </a:lnSpc>
            </a:pPr>
            <a:r>
              <a:rPr lang="es-ES_tradnl" sz="1800"/>
              <a:t>Limitar el desarrollo de la actividad decisoria como la capacidad de interpretación de las normas de competencia </a:t>
            </a:r>
          </a:p>
        </p:txBody>
      </p:sp>
      <p:sp>
        <p:nvSpPr>
          <p:cNvPr id="17413" name="Rectangle 5"/>
          <p:cNvSpPr>
            <a:spLocks noGrp="1" noChangeArrowheads="1"/>
          </p:cNvSpPr>
          <p:nvPr>
            <p:ph type="body" sz="half" idx="2"/>
          </p:nvPr>
        </p:nvSpPr>
        <p:spPr>
          <a:xfrm>
            <a:off x="4648200" y="1196975"/>
            <a:ext cx="4244975" cy="5256213"/>
          </a:xfrm>
          <a:ln w="38100" cmpd="dbl">
            <a:solidFill>
              <a:schemeClr val="bg2"/>
            </a:solidFill>
          </a:ln>
        </p:spPr>
        <p:txBody>
          <a:bodyPr/>
          <a:lstStyle/>
          <a:p>
            <a:pPr algn="ctr">
              <a:buFont typeface="Wingdings" pitchFamily="2" charset="2"/>
              <a:buNone/>
            </a:pPr>
            <a:r>
              <a:rPr lang="es-ES_tradnl" sz="2400" u="sng"/>
              <a:t>Oportunidades</a:t>
            </a:r>
            <a:r>
              <a:rPr lang="es-ES_tradnl" sz="2400"/>
              <a:t> </a:t>
            </a:r>
          </a:p>
          <a:p>
            <a:pPr>
              <a:lnSpc>
                <a:spcPct val="160000"/>
              </a:lnSpc>
            </a:pPr>
            <a:r>
              <a:rPr lang="es-ES_tradnl" sz="1800"/>
              <a:t>Reorganizar el uso de la institución de las garantías suficientes </a:t>
            </a:r>
          </a:p>
          <a:p>
            <a:pPr>
              <a:lnSpc>
                <a:spcPct val="160000"/>
              </a:lnSpc>
            </a:pPr>
            <a:r>
              <a:rPr lang="es-ES_tradnl" sz="1800"/>
              <a:t>Reconocer su carácter excepcional</a:t>
            </a:r>
          </a:p>
          <a:p>
            <a:pPr>
              <a:lnSpc>
                <a:spcPct val="160000"/>
              </a:lnSpc>
            </a:pPr>
            <a:r>
              <a:rPr lang="es-ES_tradnl" sz="1800"/>
              <a:t>Diferenciar su uso de una abogacía de la competencia</a:t>
            </a:r>
          </a:p>
          <a:p>
            <a:pPr>
              <a:lnSpc>
                <a:spcPct val="160000"/>
              </a:lnSpc>
            </a:pPr>
            <a:r>
              <a:rPr lang="es-ES_tradnl" sz="1800"/>
              <a:t>Determinar casos donde no se aceptan garantías</a:t>
            </a:r>
          </a:p>
          <a:p>
            <a:pPr>
              <a:lnSpc>
                <a:spcPct val="160000"/>
              </a:lnSpc>
            </a:pPr>
            <a:r>
              <a:rPr lang="es-ES_tradnl" sz="1800"/>
              <a:t>Establecer una coherencia con el sistema de colaboración con la autoridad de competencia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7"/>
          <p:cNvSpPr>
            <a:spLocks noGrp="1" noChangeArrowheads="1"/>
          </p:cNvSpPr>
          <p:nvPr>
            <p:ph type="ftr" sz="quarter" idx="3"/>
          </p:nvPr>
        </p:nvSpPr>
        <p:spPr/>
        <p:txBody>
          <a:bodyPr/>
          <a:lstStyle/>
          <a:p>
            <a:r>
              <a:rPr lang="es-ES_tradnl"/>
              <a:t>CAUP - CEDEC</a:t>
            </a:r>
          </a:p>
        </p:txBody>
      </p:sp>
      <p:sp>
        <p:nvSpPr>
          <p:cNvPr id="5" name="Rectangle 18"/>
          <p:cNvSpPr>
            <a:spLocks noGrp="1" noChangeArrowheads="1"/>
          </p:cNvSpPr>
          <p:nvPr>
            <p:ph type="sldNum" sz="quarter" idx="4"/>
          </p:nvPr>
        </p:nvSpPr>
        <p:spPr/>
        <p:txBody>
          <a:bodyPr/>
          <a:lstStyle/>
          <a:p>
            <a:fld id="{FC23AD38-741C-444F-95DF-1242BA1B32C1}" type="slidenum">
              <a:rPr lang="es-ES_tradnl"/>
              <a:pPr/>
              <a:t>14</a:t>
            </a:fld>
            <a:endParaRPr lang="es-ES_tradnl"/>
          </a:p>
        </p:txBody>
      </p:sp>
      <p:sp>
        <p:nvSpPr>
          <p:cNvPr id="46084" name="Rectangle 4"/>
          <p:cNvSpPr>
            <a:spLocks noGrp="1" noChangeArrowheads="1"/>
          </p:cNvSpPr>
          <p:nvPr>
            <p:ph type="ctrTitle"/>
          </p:nvPr>
        </p:nvSpPr>
        <p:spPr/>
        <p:txBody>
          <a:bodyPr/>
          <a:lstStyle/>
          <a:p>
            <a:r>
              <a:rPr lang="es-ES_tradnl"/>
              <a:t>MULTAS</a:t>
            </a:r>
          </a:p>
        </p:txBody>
      </p:sp>
      <p:sp>
        <p:nvSpPr>
          <p:cNvPr id="46085" name="Rectangle 5"/>
          <p:cNvSpPr>
            <a:spLocks noGrp="1" noChangeArrowheads="1"/>
          </p:cNvSpPr>
          <p:nvPr>
            <p:ph type="subTitle" idx="1"/>
          </p:nvPr>
        </p:nvSpPr>
        <p:spPr/>
        <p:txBody>
          <a:bodyPr/>
          <a:lstStyle/>
          <a:p>
            <a:endParaRPr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BC5155AA-3E5D-4107-A500-DCE5862FBC25}" type="slidenum">
              <a:rPr lang="es-ES_tradnl"/>
              <a:pPr/>
              <a:t>15</a:t>
            </a:fld>
            <a:endParaRPr lang="es-ES_tradnl"/>
          </a:p>
        </p:txBody>
      </p:sp>
      <p:sp>
        <p:nvSpPr>
          <p:cNvPr id="22530" name="Rectangle 2"/>
          <p:cNvSpPr>
            <a:spLocks noGrp="1" noChangeArrowheads="1"/>
          </p:cNvSpPr>
          <p:nvPr>
            <p:ph type="title"/>
          </p:nvPr>
        </p:nvSpPr>
        <p:spPr>
          <a:xfrm>
            <a:off x="468313" y="476250"/>
            <a:ext cx="8218487" cy="863600"/>
          </a:xfrm>
        </p:spPr>
        <p:txBody>
          <a:bodyPr/>
          <a:lstStyle/>
          <a:p>
            <a:pPr algn="ctr"/>
            <a:r>
              <a:rPr lang="es-ES_tradnl" sz="3200" i="1" u="sng">
                <a:solidFill>
                  <a:srgbClr val="FF0000"/>
                </a:solidFill>
              </a:rPr>
              <a:t>2. Sistema de multas</a:t>
            </a:r>
            <a:r>
              <a:rPr lang="es-ES_tradnl" sz="3200" i="1">
                <a:solidFill>
                  <a:srgbClr val="FF0000"/>
                </a:solidFill>
              </a:rPr>
              <a:t/>
            </a:r>
            <a:br>
              <a:rPr lang="es-ES_tradnl" sz="3200" i="1">
                <a:solidFill>
                  <a:srgbClr val="FF0000"/>
                </a:solidFill>
              </a:rPr>
            </a:br>
            <a:r>
              <a:rPr lang="es-ES_tradnl" sz="3200" i="1">
                <a:solidFill>
                  <a:srgbClr val="FF0000"/>
                </a:solidFill>
              </a:rPr>
              <a:t> </a:t>
            </a:r>
            <a:r>
              <a:rPr lang="es-ES_tradnl" sz="3200" u="sng">
                <a:latin typeface="Book Antiqua" pitchFamily="18" charset="0"/>
              </a:rPr>
              <a:t>2.1 </a:t>
            </a:r>
            <a:r>
              <a:rPr lang="es-ES_tradnl" sz="3200" u="sng">
                <a:solidFill>
                  <a:srgbClr val="FF0000"/>
                </a:solidFill>
                <a:latin typeface="Book Antiqua" pitchFamily="18" charset="0"/>
              </a:rPr>
              <a:t>Multas</a:t>
            </a:r>
            <a:r>
              <a:rPr lang="es-ES_tradnl" sz="3200" u="sng">
                <a:latin typeface="Book Antiqua" pitchFamily="18" charset="0"/>
              </a:rPr>
              <a:t>: </a:t>
            </a:r>
            <a:r>
              <a:rPr lang="es-ES_tradnl" sz="3200" i="1" u="sng">
                <a:latin typeface="Book Antiqua" pitchFamily="18" charset="0"/>
              </a:rPr>
              <a:t>Estado del sistema D.2153</a:t>
            </a:r>
          </a:p>
        </p:txBody>
      </p:sp>
      <p:sp>
        <p:nvSpPr>
          <p:cNvPr id="22531" name="Rectangle 3"/>
          <p:cNvSpPr>
            <a:spLocks noGrp="1" noChangeArrowheads="1"/>
          </p:cNvSpPr>
          <p:nvPr>
            <p:ph type="body" idx="1"/>
          </p:nvPr>
        </p:nvSpPr>
        <p:spPr>
          <a:xfrm>
            <a:off x="179388" y="1484313"/>
            <a:ext cx="8640762" cy="5040312"/>
          </a:xfrm>
        </p:spPr>
        <p:txBody>
          <a:bodyPr/>
          <a:lstStyle/>
          <a:p>
            <a:pPr algn="just">
              <a:lnSpc>
                <a:spcPct val="130000"/>
              </a:lnSpc>
            </a:pPr>
            <a:r>
              <a:rPr lang="es-ES_tradnl" sz="2400"/>
              <a:t>Hasta la fecha, las empresas han gozado de importantes ventajas frente a la autoridad de competencia. </a:t>
            </a:r>
          </a:p>
          <a:p>
            <a:pPr lvl="1" algn="just">
              <a:lnSpc>
                <a:spcPct val="170000"/>
              </a:lnSpc>
            </a:pPr>
            <a:r>
              <a:rPr lang="es-ES_tradnl" sz="2200" i="1">
                <a:latin typeface="Book Antiqua" pitchFamily="18" charset="0"/>
              </a:rPr>
              <a:t>La autoridad de la competencia no ha contado con la posibilidad de aplicar sanciones que por su cuantía, puedan reprimir el comportamiento de los agentes económicos.</a:t>
            </a:r>
          </a:p>
          <a:p>
            <a:pPr lvl="1" algn="just">
              <a:lnSpc>
                <a:spcPct val="170000"/>
              </a:lnSpc>
            </a:pPr>
            <a:r>
              <a:rPr lang="es-ES_tradnl" sz="2200" i="1">
                <a:latin typeface="Book Antiqua" pitchFamily="18" charset="0"/>
              </a:rPr>
              <a:t>La amenaza de la sanción no ha sido lo suficientemente intimidatoria para que una empresa prefiera no arriesgarse a la comisión de determinadas prácticas, como acuerdos horizontales de precios</a:t>
            </a:r>
            <a:r>
              <a:rPr lang="es-ES_tradnl"/>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4 Marcador de pie de página"/>
          <p:cNvSpPr>
            <a:spLocks noGrp="1"/>
          </p:cNvSpPr>
          <p:nvPr>
            <p:ph type="ftr" sz="quarter" idx="10"/>
          </p:nvPr>
        </p:nvSpPr>
        <p:spPr/>
        <p:txBody>
          <a:bodyPr/>
          <a:lstStyle/>
          <a:p>
            <a:r>
              <a:rPr lang="es-ES_tradnl"/>
              <a:t>CAUP - CEDEC</a:t>
            </a:r>
          </a:p>
        </p:txBody>
      </p:sp>
      <p:sp>
        <p:nvSpPr>
          <p:cNvPr id="27" name="5 Marcador de número de diapositiva"/>
          <p:cNvSpPr>
            <a:spLocks noGrp="1"/>
          </p:cNvSpPr>
          <p:nvPr>
            <p:ph type="sldNum" sz="quarter" idx="11"/>
          </p:nvPr>
        </p:nvSpPr>
        <p:spPr/>
        <p:txBody>
          <a:bodyPr/>
          <a:lstStyle/>
          <a:p>
            <a:fld id="{6D07AB44-F32B-4A47-8681-79E8823A21A4}" type="slidenum">
              <a:rPr lang="es-ES_tradnl"/>
              <a:pPr/>
              <a:t>16</a:t>
            </a:fld>
            <a:endParaRPr lang="es-ES_tradnl"/>
          </a:p>
        </p:txBody>
      </p:sp>
      <p:sp>
        <p:nvSpPr>
          <p:cNvPr id="23554" name="Rectangle 2"/>
          <p:cNvSpPr>
            <a:spLocks noGrp="1" noChangeArrowheads="1"/>
          </p:cNvSpPr>
          <p:nvPr>
            <p:ph type="title"/>
          </p:nvPr>
        </p:nvSpPr>
        <p:spPr/>
        <p:txBody>
          <a:bodyPr/>
          <a:lstStyle/>
          <a:p>
            <a:pPr algn="ctr"/>
            <a:r>
              <a:rPr lang="es-ES_tradnl" sz="3600" u="sng">
                <a:latin typeface="Book Antiqua" pitchFamily="18" charset="0"/>
              </a:rPr>
              <a:t>2.1 </a:t>
            </a:r>
            <a:r>
              <a:rPr lang="es-ES_tradnl" sz="3600" u="sng">
                <a:solidFill>
                  <a:srgbClr val="FF0000"/>
                </a:solidFill>
                <a:latin typeface="Book Antiqua" pitchFamily="18" charset="0"/>
              </a:rPr>
              <a:t>Multas</a:t>
            </a:r>
            <a:r>
              <a:rPr lang="es-ES_tradnl" sz="3600" u="sng">
                <a:latin typeface="Book Antiqua" pitchFamily="18" charset="0"/>
              </a:rPr>
              <a:t>: </a:t>
            </a:r>
            <a:r>
              <a:rPr lang="es-ES_tradnl" sz="3600" i="1" u="sng">
                <a:latin typeface="Book Antiqua" pitchFamily="18" charset="0"/>
              </a:rPr>
              <a:t>Estado del sistema D.2153</a:t>
            </a:r>
          </a:p>
        </p:txBody>
      </p:sp>
      <p:graphicFrame>
        <p:nvGraphicFramePr>
          <p:cNvPr id="23650" name="Group 98"/>
          <p:cNvGraphicFramePr>
            <a:graphicFrameLocks noGrp="1"/>
          </p:cNvGraphicFramePr>
          <p:nvPr>
            <p:ph sz="half" idx="2"/>
          </p:nvPr>
        </p:nvGraphicFramePr>
        <p:xfrm>
          <a:off x="539750" y="1773238"/>
          <a:ext cx="8135938" cy="4291012"/>
        </p:xfrm>
        <a:graphic>
          <a:graphicData uri="http://schemas.openxmlformats.org/drawingml/2006/table">
            <a:tbl>
              <a:tblPr/>
              <a:tblGrid>
                <a:gridCol w="2713038"/>
                <a:gridCol w="2709862"/>
                <a:gridCol w="2713038"/>
              </a:tblGrid>
              <a:tr h="7556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               Multa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Moneda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Multas para las empresas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2000 SMLMV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Multas para las personas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300 SMLMV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Col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1800" b="1" i="0" u="none" strike="noStrike" cap="none" normalizeH="0" baseline="0" smtClean="0">
                          <a:ln>
                            <a:noFill/>
                          </a:ln>
                          <a:solidFill>
                            <a:srgbClr val="000066"/>
                          </a:solidFill>
                          <a:effectLst/>
                          <a:latin typeface="Arial" charset="0"/>
                        </a:rPr>
                        <a:t>$497.000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994.000.000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149.100.000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USD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1800" b="1" i="0" u="none" strike="noStrike" cap="none" normalizeH="0" baseline="0" smtClean="0">
                          <a:ln>
                            <a:noFill/>
                          </a:ln>
                          <a:solidFill>
                            <a:srgbClr val="000066"/>
                          </a:solidFill>
                          <a:effectLst/>
                          <a:latin typeface="Arial" charset="0"/>
                        </a:rPr>
                        <a:t>$ 2100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$473.333 Dolares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71.000</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Dolares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EUROS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1800" b="1" i="0" u="none" strike="noStrike" cap="none" normalizeH="0" baseline="0" smtClean="0">
                          <a:ln>
                            <a:noFill/>
                          </a:ln>
                          <a:solidFill>
                            <a:srgbClr val="000066"/>
                          </a:solidFill>
                          <a:effectLst/>
                          <a:latin typeface="Arial" charset="0"/>
                        </a:rPr>
                        <a:t>$3000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331.000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Euros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49.700</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Euros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CCFFCC"/>
                        </a:gs>
                        <a:gs pos="100000">
                          <a:srgbClr val="CCFFCC">
                            <a:gamma/>
                            <a:shade val="46275"/>
                            <a:invGamma/>
                          </a:srgbClr>
                        </a:gs>
                      </a:gsLst>
                      <a:lin ang="5400000" scaled="1"/>
                    </a:gradFill>
                  </a:tcPr>
                </a:tc>
              </a:tr>
            </a:tbl>
          </a:graphicData>
        </a:graphic>
      </p:graphicFrame>
      <p:sp>
        <p:nvSpPr>
          <p:cNvPr id="23646" name="Line 94"/>
          <p:cNvSpPr>
            <a:spLocks noChangeShapeType="1"/>
          </p:cNvSpPr>
          <p:nvPr/>
        </p:nvSpPr>
        <p:spPr bwMode="auto">
          <a:xfrm>
            <a:off x="539750" y="1773238"/>
            <a:ext cx="2663825" cy="1223962"/>
          </a:xfrm>
          <a:prstGeom prst="line">
            <a:avLst/>
          </a:prstGeom>
          <a:noFill/>
          <a:ln w="9525">
            <a:solidFill>
              <a:schemeClr val="tx1"/>
            </a:solidFill>
            <a:round/>
            <a:headEnd/>
            <a:tailEnd/>
          </a:ln>
          <a:effectLst/>
        </p:spPr>
        <p:txBody>
          <a:bodyPr/>
          <a:lstStyle/>
          <a:p>
            <a:endParaRPr lang="es-CO"/>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_tradnl"/>
              <a:t>CAUP - CEDEC</a:t>
            </a:r>
          </a:p>
        </p:txBody>
      </p:sp>
      <p:sp>
        <p:nvSpPr>
          <p:cNvPr id="6" name="5 Marcador de número de diapositiva"/>
          <p:cNvSpPr>
            <a:spLocks noGrp="1"/>
          </p:cNvSpPr>
          <p:nvPr>
            <p:ph type="sldNum" sz="quarter" idx="11"/>
          </p:nvPr>
        </p:nvSpPr>
        <p:spPr/>
        <p:txBody>
          <a:bodyPr/>
          <a:lstStyle/>
          <a:p>
            <a:fld id="{AD500790-B9A8-4671-9221-27C1A2823EAE}" type="slidenum">
              <a:rPr lang="es-ES_tradnl"/>
              <a:pPr/>
              <a:t>17</a:t>
            </a:fld>
            <a:endParaRPr lang="es-ES_tradnl"/>
          </a:p>
        </p:txBody>
      </p:sp>
      <p:sp>
        <p:nvSpPr>
          <p:cNvPr id="28674" name="Rectangle 2"/>
          <p:cNvSpPr>
            <a:spLocks noGrp="1" noChangeArrowheads="1"/>
          </p:cNvSpPr>
          <p:nvPr>
            <p:ph type="title"/>
          </p:nvPr>
        </p:nvSpPr>
        <p:spPr>
          <a:xfrm>
            <a:off x="457200" y="457200"/>
            <a:ext cx="8229600" cy="523875"/>
          </a:xfrm>
        </p:spPr>
        <p:txBody>
          <a:bodyPr/>
          <a:lstStyle/>
          <a:p>
            <a:pPr algn="ctr"/>
            <a:r>
              <a:rPr lang="es-ES_tradnl" sz="3200" u="sng">
                <a:latin typeface="Book Antiqua" pitchFamily="18" charset="0"/>
              </a:rPr>
              <a:t>2.2 </a:t>
            </a:r>
            <a:r>
              <a:rPr lang="es-ES_tradnl" sz="3200" u="sng">
                <a:solidFill>
                  <a:srgbClr val="FF0000"/>
                </a:solidFill>
                <a:latin typeface="Book Antiqua" pitchFamily="18" charset="0"/>
              </a:rPr>
              <a:t>Multas</a:t>
            </a:r>
            <a:r>
              <a:rPr lang="es-ES_tradnl" sz="3200" u="sng">
                <a:latin typeface="Book Antiqua" pitchFamily="18" charset="0"/>
              </a:rPr>
              <a:t>: Reforma L.1340/09</a:t>
            </a:r>
          </a:p>
        </p:txBody>
      </p:sp>
      <p:sp>
        <p:nvSpPr>
          <p:cNvPr id="28675" name="Rectangle 3"/>
          <p:cNvSpPr>
            <a:spLocks noGrp="1" noChangeArrowheads="1"/>
          </p:cNvSpPr>
          <p:nvPr>
            <p:ph type="body" sz="half" idx="1"/>
          </p:nvPr>
        </p:nvSpPr>
        <p:spPr>
          <a:xfrm>
            <a:off x="179388" y="1412875"/>
            <a:ext cx="4378325" cy="4968875"/>
          </a:xfrm>
          <a:ln w="38100" cmpd="dbl">
            <a:solidFill>
              <a:srgbClr val="000066"/>
            </a:solidFill>
          </a:ln>
        </p:spPr>
        <p:txBody>
          <a:bodyPr/>
          <a:lstStyle/>
          <a:p>
            <a:pPr>
              <a:lnSpc>
                <a:spcPct val="160000"/>
              </a:lnSpc>
            </a:pPr>
            <a:r>
              <a:rPr lang="es-ES_tradnl" sz="1700" b="1"/>
              <a:t>D. 2153 las multas se imponían básicamente por:</a:t>
            </a:r>
          </a:p>
          <a:p>
            <a:pPr lvl="1">
              <a:lnSpc>
                <a:spcPct val="210000"/>
              </a:lnSpc>
            </a:pPr>
            <a:r>
              <a:rPr lang="es-ES_tradnl" sz="1600" b="1" i="1">
                <a:latin typeface="Book Antiqua" pitchFamily="18" charset="0"/>
              </a:rPr>
              <a:t>la violación de las normas sobre prácticas comerciales restrictivas y promoción de la competencia, </a:t>
            </a:r>
          </a:p>
          <a:p>
            <a:pPr lvl="1">
              <a:lnSpc>
                <a:spcPct val="210000"/>
              </a:lnSpc>
            </a:pPr>
            <a:r>
              <a:rPr lang="es-ES_tradnl" sz="1600" b="1" i="1">
                <a:latin typeface="Book Antiqua" pitchFamily="18" charset="0"/>
              </a:rPr>
              <a:t>Por la inobservancia de las instrucciones que imparta la Superintendencia</a:t>
            </a:r>
          </a:p>
        </p:txBody>
      </p:sp>
      <p:sp>
        <p:nvSpPr>
          <p:cNvPr id="28676" name="Rectangle 4"/>
          <p:cNvSpPr>
            <a:spLocks noGrp="1" noChangeArrowheads="1"/>
          </p:cNvSpPr>
          <p:nvPr>
            <p:ph type="body" sz="half" idx="2"/>
          </p:nvPr>
        </p:nvSpPr>
        <p:spPr>
          <a:xfrm>
            <a:off x="4648200" y="1412875"/>
            <a:ext cx="4316413" cy="4968875"/>
          </a:xfrm>
          <a:ln w="38100" cmpd="dbl">
            <a:solidFill>
              <a:srgbClr val="000066"/>
            </a:solidFill>
          </a:ln>
        </p:spPr>
        <p:txBody>
          <a:bodyPr/>
          <a:lstStyle/>
          <a:p>
            <a:pPr>
              <a:lnSpc>
                <a:spcPct val="80000"/>
              </a:lnSpc>
            </a:pPr>
            <a:r>
              <a:rPr lang="es-ES_tradnl" sz="1700" b="1"/>
              <a:t>L. 1340 de 2009 las multas se imponen por: </a:t>
            </a:r>
          </a:p>
          <a:p>
            <a:pPr>
              <a:lnSpc>
                <a:spcPct val="80000"/>
              </a:lnSpc>
              <a:buFont typeface="Wingdings" pitchFamily="2" charset="2"/>
              <a:buNone/>
            </a:pPr>
            <a:endParaRPr lang="es-ES_tradnl" sz="1700" b="1"/>
          </a:p>
          <a:p>
            <a:pPr lvl="1">
              <a:lnSpc>
                <a:spcPct val="120000"/>
              </a:lnSpc>
            </a:pPr>
            <a:r>
              <a:rPr lang="es-ES" sz="1600" b="1" i="1">
                <a:latin typeface="Book Antiqua" pitchFamily="18" charset="0"/>
              </a:rPr>
              <a:t>violación de cualquiera de las disposiciones sobre protección de la competencia</a:t>
            </a:r>
          </a:p>
          <a:p>
            <a:pPr lvl="1">
              <a:lnSpc>
                <a:spcPct val="120000"/>
              </a:lnSpc>
            </a:pPr>
            <a:r>
              <a:rPr lang="es-ES" sz="1600" b="1" i="1">
                <a:latin typeface="Book Antiqua" pitchFamily="18" charset="0"/>
              </a:rPr>
              <a:t>El incumplimiento de las obligaciones de informar una integración </a:t>
            </a:r>
          </a:p>
          <a:p>
            <a:pPr lvl="1">
              <a:lnSpc>
                <a:spcPct val="120000"/>
              </a:lnSpc>
            </a:pPr>
            <a:r>
              <a:rPr lang="es-ES" sz="1600" b="1" i="1">
                <a:latin typeface="Book Antiqua" pitchFamily="18" charset="0"/>
              </a:rPr>
              <a:t>La violación de los condicionamientos  </a:t>
            </a:r>
          </a:p>
          <a:p>
            <a:pPr lvl="1">
              <a:lnSpc>
                <a:spcPct val="120000"/>
              </a:lnSpc>
            </a:pPr>
            <a:r>
              <a:rPr lang="es-ES" sz="1600" b="1" i="1">
                <a:latin typeface="Book Antiqua" pitchFamily="18" charset="0"/>
              </a:rPr>
              <a:t>Violación de las garantías por la terminación de una investigación anticipada </a:t>
            </a:r>
            <a:endParaRPr lang="es-ES_tradnl" sz="1600" b="1" i="1">
              <a:latin typeface="Book Antiqu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34D97BC9-32FF-45BC-AA42-0843CC673A35}" type="slidenum">
              <a:rPr lang="es-ES_tradnl"/>
              <a:pPr/>
              <a:t>18</a:t>
            </a:fld>
            <a:endParaRPr lang="es-ES_tradnl"/>
          </a:p>
        </p:txBody>
      </p:sp>
      <p:sp>
        <p:nvSpPr>
          <p:cNvPr id="30722" name="Rectangle 2"/>
          <p:cNvSpPr>
            <a:spLocks noGrp="1" noChangeArrowheads="1"/>
          </p:cNvSpPr>
          <p:nvPr>
            <p:ph type="title"/>
          </p:nvPr>
        </p:nvSpPr>
        <p:spPr>
          <a:xfrm>
            <a:off x="457200" y="457200"/>
            <a:ext cx="8229600" cy="739775"/>
          </a:xfrm>
        </p:spPr>
        <p:txBody>
          <a:bodyPr/>
          <a:lstStyle/>
          <a:p>
            <a:pPr algn="ctr"/>
            <a:r>
              <a:rPr lang="es-ES_tradnl" sz="3600" u="sng">
                <a:latin typeface="Book Antiqua" pitchFamily="18" charset="0"/>
              </a:rPr>
              <a:t>2.2 </a:t>
            </a:r>
            <a:r>
              <a:rPr lang="es-ES_tradnl" sz="3600" u="sng">
                <a:solidFill>
                  <a:srgbClr val="FF0000"/>
                </a:solidFill>
                <a:latin typeface="Book Antiqua" pitchFamily="18" charset="0"/>
              </a:rPr>
              <a:t>Multas</a:t>
            </a:r>
            <a:r>
              <a:rPr lang="es-ES_tradnl" sz="3600" u="sng">
                <a:latin typeface="Book Antiqua" pitchFamily="18" charset="0"/>
              </a:rPr>
              <a:t>: Reforma L.1340/09</a:t>
            </a:r>
          </a:p>
        </p:txBody>
      </p:sp>
      <p:sp>
        <p:nvSpPr>
          <p:cNvPr id="30723" name="Rectangle 3"/>
          <p:cNvSpPr>
            <a:spLocks noGrp="1" noChangeArrowheads="1"/>
          </p:cNvSpPr>
          <p:nvPr>
            <p:ph type="body" idx="1"/>
          </p:nvPr>
        </p:nvSpPr>
        <p:spPr>
          <a:xfrm>
            <a:off x="0" y="1196975"/>
            <a:ext cx="8964613" cy="5256213"/>
          </a:xfrm>
        </p:spPr>
        <p:txBody>
          <a:bodyPr/>
          <a:lstStyle/>
          <a:p>
            <a:pPr>
              <a:lnSpc>
                <a:spcPct val="90000"/>
              </a:lnSpc>
            </a:pPr>
            <a:r>
              <a:rPr lang="es-ES_tradnl" sz="2400"/>
              <a:t>Consideraciones importantes:</a:t>
            </a:r>
          </a:p>
          <a:p>
            <a:pPr lvl="1">
              <a:lnSpc>
                <a:spcPct val="90000"/>
              </a:lnSpc>
            </a:pPr>
            <a:r>
              <a:rPr lang="es-ES_tradnl" sz="2000" b="1" u="sng"/>
              <a:t>Incremento de las multas</a:t>
            </a:r>
          </a:p>
          <a:p>
            <a:pPr lvl="2">
              <a:lnSpc>
                <a:spcPct val="90000"/>
              </a:lnSpc>
            </a:pPr>
            <a:r>
              <a:rPr lang="es-ES_tradnl" sz="2000" b="1" u="sng"/>
              <a:t>Empresas:</a:t>
            </a:r>
            <a:r>
              <a:rPr lang="es-ES_tradnl" sz="2000"/>
              <a:t> </a:t>
            </a:r>
          </a:p>
          <a:p>
            <a:pPr lvl="3">
              <a:lnSpc>
                <a:spcPct val="90000"/>
              </a:lnSpc>
            </a:pPr>
            <a:r>
              <a:rPr lang="es-ES_tradnl"/>
              <a:t>100.000 SMLMV</a:t>
            </a:r>
          </a:p>
          <a:p>
            <a:pPr lvl="3">
              <a:lnSpc>
                <a:spcPct val="90000"/>
              </a:lnSpc>
            </a:pPr>
            <a:r>
              <a:rPr lang="es-ES_tradnl"/>
              <a:t>Hasta el 150% de la utilidad derivada de la práctica</a:t>
            </a:r>
          </a:p>
          <a:p>
            <a:pPr lvl="3">
              <a:lnSpc>
                <a:spcPct val="90000"/>
              </a:lnSpc>
            </a:pPr>
            <a:r>
              <a:rPr lang="es-ES_tradnl"/>
              <a:t>Imposición por cada violación y a cada infractor</a:t>
            </a:r>
          </a:p>
          <a:p>
            <a:pPr lvl="2">
              <a:lnSpc>
                <a:spcPct val="90000"/>
              </a:lnSpc>
            </a:pPr>
            <a:r>
              <a:rPr lang="es-ES_tradnl" sz="2000" b="1" u="sng"/>
              <a:t>Problemático:</a:t>
            </a:r>
            <a:r>
              <a:rPr lang="es-ES_tradnl"/>
              <a:t> </a:t>
            </a:r>
          </a:p>
          <a:p>
            <a:pPr lvl="3">
              <a:lnSpc>
                <a:spcPct val="90000"/>
              </a:lnSpc>
            </a:pPr>
            <a:r>
              <a:rPr lang="es-ES_tradnl"/>
              <a:t>Una conducta puede violar diferentes normas. </a:t>
            </a:r>
          </a:p>
          <a:p>
            <a:pPr lvl="3">
              <a:lnSpc>
                <a:spcPct val="90000"/>
              </a:lnSpc>
            </a:pPr>
            <a:r>
              <a:rPr lang="es-ES_tradnl"/>
              <a:t>Eje. Art 50, N° 2 – 4. ¿se sanciona doble? </a:t>
            </a:r>
          </a:p>
          <a:p>
            <a:pPr lvl="4" algn="just">
              <a:lnSpc>
                <a:spcPct val="90000"/>
              </a:lnSpc>
            </a:pPr>
            <a:r>
              <a:rPr lang="es-ES_tradnl" sz="1800"/>
              <a:t>La aplicación de condiciones discriminatorias para operaciones equivalentes, que coloquen a un consumidor o proveedor en situación desventajosa frente a otro consumidor o proveedor de condiciones análogas</a:t>
            </a:r>
          </a:p>
          <a:p>
            <a:pPr lvl="4" algn="just">
              <a:lnSpc>
                <a:spcPct val="90000"/>
              </a:lnSpc>
            </a:pPr>
            <a:r>
              <a:rPr lang="es-ES_tradnl" sz="1800"/>
              <a:t>La venta a un comprador en condiciones diferentes de las que se ofrecen a otro comprador cuando sea con la intención de disminuir o eliminar la competencia en el mercado.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4091C9AB-D22F-46AE-AE14-98D021C8E007}" type="slidenum">
              <a:rPr lang="es-ES_tradnl"/>
              <a:pPr/>
              <a:t>19</a:t>
            </a:fld>
            <a:endParaRPr lang="es-ES_tradnl"/>
          </a:p>
        </p:txBody>
      </p:sp>
      <p:sp>
        <p:nvSpPr>
          <p:cNvPr id="31746" name="Rectangle 2"/>
          <p:cNvSpPr>
            <a:spLocks noGrp="1" noChangeArrowheads="1"/>
          </p:cNvSpPr>
          <p:nvPr>
            <p:ph type="title"/>
          </p:nvPr>
        </p:nvSpPr>
        <p:spPr>
          <a:xfrm>
            <a:off x="457200" y="457200"/>
            <a:ext cx="8229600" cy="595313"/>
          </a:xfrm>
        </p:spPr>
        <p:txBody>
          <a:bodyPr/>
          <a:lstStyle/>
          <a:p>
            <a:pPr algn="ctr"/>
            <a:r>
              <a:rPr lang="es-ES_tradnl" sz="3200" u="sng">
                <a:latin typeface="Book Antiqua" pitchFamily="18" charset="0"/>
              </a:rPr>
              <a:t>2.2 </a:t>
            </a:r>
            <a:r>
              <a:rPr lang="es-ES_tradnl" sz="3200" u="sng">
                <a:solidFill>
                  <a:srgbClr val="FF0000"/>
                </a:solidFill>
                <a:latin typeface="Book Antiqua" pitchFamily="18" charset="0"/>
              </a:rPr>
              <a:t>Multas</a:t>
            </a:r>
            <a:r>
              <a:rPr lang="es-ES_tradnl" sz="3200" u="sng">
                <a:latin typeface="Book Antiqua" pitchFamily="18" charset="0"/>
              </a:rPr>
              <a:t>: Reforma L.1340/09</a:t>
            </a:r>
          </a:p>
        </p:txBody>
      </p:sp>
      <p:sp>
        <p:nvSpPr>
          <p:cNvPr id="31747" name="Rectangle 3"/>
          <p:cNvSpPr>
            <a:spLocks noGrp="1" noChangeArrowheads="1"/>
          </p:cNvSpPr>
          <p:nvPr>
            <p:ph type="body" idx="1"/>
          </p:nvPr>
        </p:nvSpPr>
        <p:spPr>
          <a:xfrm>
            <a:off x="250825" y="1196975"/>
            <a:ext cx="8642350" cy="5184775"/>
          </a:xfrm>
        </p:spPr>
        <p:txBody>
          <a:bodyPr/>
          <a:lstStyle/>
          <a:p>
            <a:r>
              <a:rPr lang="es-ES_tradnl" sz="2400"/>
              <a:t>Criterios para graduar la multa, sus agravantes y atenuantes [empresas] (Art. 25)</a:t>
            </a:r>
          </a:p>
          <a:p>
            <a:pPr lvl="1">
              <a:lnSpc>
                <a:spcPct val="110000"/>
              </a:lnSpc>
            </a:pPr>
            <a:r>
              <a:rPr lang="es-ES_tradnl" sz="2000" i="1">
                <a:latin typeface="Book Antiqua" pitchFamily="18" charset="0"/>
              </a:rPr>
              <a:t>Impacto sobre el mercado</a:t>
            </a:r>
          </a:p>
          <a:p>
            <a:pPr lvl="1">
              <a:lnSpc>
                <a:spcPct val="110000"/>
              </a:lnSpc>
            </a:pPr>
            <a:r>
              <a:rPr lang="es-ES_tradnl" sz="2000" i="1">
                <a:latin typeface="Book Antiqua" pitchFamily="18" charset="0"/>
              </a:rPr>
              <a:t>El tamaño del mercado afectado</a:t>
            </a:r>
          </a:p>
          <a:p>
            <a:pPr lvl="1">
              <a:lnSpc>
                <a:spcPct val="110000"/>
              </a:lnSpc>
            </a:pPr>
            <a:r>
              <a:rPr lang="es-ES_tradnl" sz="2000" i="1">
                <a:latin typeface="Book Antiqua" pitchFamily="18" charset="0"/>
              </a:rPr>
              <a:t>El beneficio obtenido por el infractor</a:t>
            </a:r>
          </a:p>
          <a:p>
            <a:pPr lvl="1">
              <a:lnSpc>
                <a:spcPct val="110000"/>
              </a:lnSpc>
            </a:pPr>
            <a:r>
              <a:rPr lang="es-ES_tradnl" sz="2000" i="1">
                <a:latin typeface="Book Antiqua" pitchFamily="18" charset="0"/>
              </a:rPr>
              <a:t>La conducta procesal de los investigados</a:t>
            </a:r>
          </a:p>
          <a:p>
            <a:pPr lvl="1">
              <a:lnSpc>
                <a:spcPct val="110000"/>
              </a:lnSpc>
            </a:pPr>
            <a:r>
              <a:rPr lang="es-ES_tradnl" sz="2000" i="1">
                <a:latin typeface="Book Antiqua" pitchFamily="18" charset="0"/>
              </a:rPr>
              <a:t>Cuota de mercado, activos y ventas relacionadas con la infracción</a:t>
            </a:r>
          </a:p>
          <a:p>
            <a:pPr lvl="1">
              <a:lnSpc>
                <a:spcPct val="110000"/>
              </a:lnSpc>
            </a:pPr>
            <a:r>
              <a:rPr lang="es-ES_tradnl" sz="2000" i="1">
                <a:latin typeface="Book Antiqua" pitchFamily="18" charset="0"/>
              </a:rPr>
              <a:t>Patrimonio del infractor</a:t>
            </a:r>
          </a:p>
          <a:p>
            <a:pPr lvl="1"/>
            <a:r>
              <a:rPr lang="es-ES_tradnl" sz="2000" b="1" u="sng"/>
              <a:t>Agravantes</a:t>
            </a:r>
            <a:r>
              <a:rPr lang="es-ES_tradnl" sz="2000"/>
              <a:t>: </a:t>
            </a:r>
          </a:p>
          <a:p>
            <a:pPr lvl="2">
              <a:lnSpc>
                <a:spcPct val="120000"/>
              </a:lnSpc>
            </a:pPr>
            <a:r>
              <a:rPr lang="es-ES_tradnl" sz="1800"/>
              <a:t>Tiempo de la conducta, antecedentes de infracción de las normas de libre competencia, actuar como líder o instigador</a:t>
            </a:r>
          </a:p>
          <a:p>
            <a:pPr lvl="1"/>
            <a:r>
              <a:rPr lang="es-ES_tradnl" sz="2000" b="1" u="sng"/>
              <a:t>Atenuantes:</a:t>
            </a:r>
          </a:p>
          <a:p>
            <a:pPr lvl="2"/>
            <a:r>
              <a:rPr lang="es-ES_tradnl" sz="1800"/>
              <a:t>Colaboración con la autoridad de competencia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DB121755-F032-475E-9542-35F4FA1A173C}" type="slidenum">
              <a:rPr lang="es-ES_tradnl"/>
              <a:pPr/>
              <a:t>20</a:t>
            </a:fld>
            <a:endParaRPr lang="es-ES_tradnl"/>
          </a:p>
        </p:txBody>
      </p:sp>
      <p:sp>
        <p:nvSpPr>
          <p:cNvPr id="32770" name="Rectangle 2"/>
          <p:cNvSpPr>
            <a:spLocks noGrp="1" noChangeArrowheads="1"/>
          </p:cNvSpPr>
          <p:nvPr>
            <p:ph type="title"/>
          </p:nvPr>
        </p:nvSpPr>
        <p:spPr>
          <a:xfrm>
            <a:off x="457200" y="457200"/>
            <a:ext cx="8229600" cy="595313"/>
          </a:xfrm>
        </p:spPr>
        <p:txBody>
          <a:bodyPr/>
          <a:lstStyle/>
          <a:p>
            <a:pPr algn="ctr"/>
            <a:r>
              <a:rPr lang="es-ES_tradnl" sz="3200" u="sng">
                <a:latin typeface="Book Antiqua" pitchFamily="18" charset="0"/>
              </a:rPr>
              <a:t>2.2 </a:t>
            </a:r>
            <a:r>
              <a:rPr lang="es-ES_tradnl" sz="3200" u="sng">
                <a:solidFill>
                  <a:srgbClr val="FF0000"/>
                </a:solidFill>
                <a:latin typeface="Book Antiqua" pitchFamily="18" charset="0"/>
              </a:rPr>
              <a:t>Multas</a:t>
            </a:r>
            <a:r>
              <a:rPr lang="es-ES_tradnl" sz="3200" u="sng">
                <a:latin typeface="Book Antiqua" pitchFamily="18" charset="0"/>
              </a:rPr>
              <a:t>: Reforma L.1340/09</a:t>
            </a:r>
          </a:p>
        </p:txBody>
      </p:sp>
      <p:sp>
        <p:nvSpPr>
          <p:cNvPr id="32771" name="Rectangle 3"/>
          <p:cNvSpPr>
            <a:spLocks noGrp="1" noChangeArrowheads="1"/>
          </p:cNvSpPr>
          <p:nvPr>
            <p:ph type="body" idx="1"/>
          </p:nvPr>
        </p:nvSpPr>
        <p:spPr>
          <a:xfrm>
            <a:off x="179388" y="1196975"/>
            <a:ext cx="8785225" cy="5256213"/>
          </a:xfrm>
        </p:spPr>
        <p:txBody>
          <a:bodyPr/>
          <a:lstStyle/>
          <a:p>
            <a:r>
              <a:rPr lang="es-ES_tradnl" sz="2400"/>
              <a:t>Criterios para graduar la multa, sus agravantes y atenuantes [personas naturales] (Art. 26)</a:t>
            </a:r>
          </a:p>
          <a:p>
            <a:pPr lvl="1"/>
            <a:r>
              <a:rPr lang="es-ES"/>
              <a:t> </a:t>
            </a:r>
            <a:r>
              <a:rPr lang="es-ES" sz="2400" i="1"/>
              <a:t>La persistencia en la conducta infractora.</a:t>
            </a:r>
          </a:p>
          <a:p>
            <a:pPr lvl="1"/>
            <a:r>
              <a:rPr lang="es-ES" sz="2400" i="1"/>
              <a:t> El impacto sobre el mercado.</a:t>
            </a:r>
          </a:p>
          <a:p>
            <a:pPr lvl="1"/>
            <a:r>
              <a:rPr lang="es-ES" sz="2400" i="1"/>
              <a:t> La reiteración de la conducta prohibida.</a:t>
            </a:r>
          </a:p>
          <a:p>
            <a:pPr lvl="1"/>
            <a:r>
              <a:rPr lang="es-ES" sz="2400" i="1"/>
              <a:t> La conducta procesal del investigado.</a:t>
            </a:r>
          </a:p>
          <a:p>
            <a:pPr lvl="1"/>
            <a:r>
              <a:rPr lang="es-ES" sz="2400" i="1"/>
              <a:t> El grado de participación de la persona implicada</a:t>
            </a:r>
            <a:r>
              <a:rPr lang="es-ES_tradnl" sz="2400"/>
              <a:t> </a:t>
            </a:r>
          </a:p>
          <a:p>
            <a:pPr lvl="2"/>
            <a:endParaRPr lang="es-ES_tradnl" sz="2000"/>
          </a:p>
          <a:p>
            <a:pPr lvl="2" algn="just">
              <a:lnSpc>
                <a:spcPct val="120000"/>
              </a:lnSpc>
            </a:pPr>
            <a:r>
              <a:rPr lang="es-ES_tradnl" sz="2000"/>
              <a:t>Los pagos de las multas a las personas naturales no pueden ser cubiertos o garantizados por la persona jurídica o el grupo empresarial, ni por interpuesta persona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3 Marcador de pie de página"/>
          <p:cNvSpPr>
            <a:spLocks noGrp="1"/>
          </p:cNvSpPr>
          <p:nvPr>
            <p:ph type="ftr" sz="quarter" idx="10"/>
          </p:nvPr>
        </p:nvSpPr>
        <p:spPr/>
        <p:txBody>
          <a:bodyPr/>
          <a:lstStyle/>
          <a:p>
            <a:r>
              <a:rPr lang="es-ES_tradnl"/>
              <a:t>CAUP - CEDEC</a:t>
            </a:r>
          </a:p>
        </p:txBody>
      </p:sp>
      <p:sp>
        <p:nvSpPr>
          <p:cNvPr id="32" name="4 Marcador de número de diapositiva"/>
          <p:cNvSpPr>
            <a:spLocks noGrp="1"/>
          </p:cNvSpPr>
          <p:nvPr>
            <p:ph type="sldNum" sz="quarter" idx="11"/>
          </p:nvPr>
        </p:nvSpPr>
        <p:spPr/>
        <p:txBody>
          <a:bodyPr/>
          <a:lstStyle/>
          <a:p>
            <a:fld id="{2999D852-5CD0-4A5C-9660-CA4D13CC19EC}" type="slidenum">
              <a:rPr lang="es-ES_tradnl"/>
              <a:pPr/>
              <a:t>21</a:t>
            </a:fld>
            <a:endParaRPr lang="es-ES_tradnl"/>
          </a:p>
        </p:txBody>
      </p:sp>
      <p:sp>
        <p:nvSpPr>
          <p:cNvPr id="27650" name="Rectangle 2"/>
          <p:cNvSpPr>
            <a:spLocks noGrp="1" noChangeArrowheads="1"/>
          </p:cNvSpPr>
          <p:nvPr>
            <p:ph type="title"/>
          </p:nvPr>
        </p:nvSpPr>
        <p:spPr>
          <a:xfrm>
            <a:off x="457200" y="457200"/>
            <a:ext cx="8229600" cy="739775"/>
          </a:xfrm>
        </p:spPr>
        <p:txBody>
          <a:bodyPr/>
          <a:lstStyle/>
          <a:p>
            <a:pPr algn="ctr"/>
            <a:r>
              <a:rPr lang="es-ES_tradnl" sz="3600" u="sng">
                <a:latin typeface="Book Antiqua" pitchFamily="18" charset="0"/>
              </a:rPr>
              <a:t>2.2 </a:t>
            </a:r>
            <a:r>
              <a:rPr lang="es-ES_tradnl" sz="3600" u="sng">
                <a:solidFill>
                  <a:srgbClr val="FF0000"/>
                </a:solidFill>
                <a:latin typeface="Book Antiqua" pitchFamily="18" charset="0"/>
              </a:rPr>
              <a:t>Multas</a:t>
            </a:r>
            <a:r>
              <a:rPr lang="es-ES_tradnl" sz="3600" u="sng">
                <a:latin typeface="Book Antiqua" pitchFamily="18" charset="0"/>
              </a:rPr>
              <a:t>: Reforma L.1340/09</a:t>
            </a:r>
          </a:p>
        </p:txBody>
      </p:sp>
      <p:graphicFrame>
        <p:nvGraphicFramePr>
          <p:cNvPr id="27688" name="Group 40"/>
          <p:cNvGraphicFramePr>
            <a:graphicFrameLocks noGrp="1"/>
          </p:cNvGraphicFramePr>
          <p:nvPr/>
        </p:nvGraphicFramePr>
        <p:xfrm>
          <a:off x="611188" y="1557338"/>
          <a:ext cx="8135937" cy="4291012"/>
        </p:xfrm>
        <a:graphic>
          <a:graphicData uri="http://schemas.openxmlformats.org/drawingml/2006/table">
            <a:tbl>
              <a:tblPr/>
              <a:tblGrid>
                <a:gridCol w="2713037"/>
                <a:gridCol w="2709863"/>
                <a:gridCol w="2713037"/>
              </a:tblGrid>
              <a:tr h="7556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               Multa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Moneda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Multas para las empresas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100.000 SMLMV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Multas para las personas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400" b="0" i="0" u="none" strike="noStrike" cap="none" normalizeH="0" baseline="0" smtClean="0">
                          <a:ln>
                            <a:noFill/>
                          </a:ln>
                          <a:solidFill>
                            <a:schemeClr val="tx1"/>
                          </a:solidFill>
                          <a:effectLst/>
                          <a:latin typeface="Arial" charset="0"/>
                        </a:rPr>
                        <a:t>2000 SMLMV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Col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1800" b="1" i="0" u="none" strike="noStrike" cap="none" normalizeH="0" baseline="0" smtClean="0">
                          <a:ln>
                            <a:noFill/>
                          </a:ln>
                          <a:solidFill>
                            <a:srgbClr val="000066"/>
                          </a:solidFill>
                          <a:effectLst/>
                          <a:latin typeface="Arial" charset="0"/>
                        </a:rPr>
                        <a:t>$497.000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49.700.000.000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994.000.000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USD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1800" b="1" i="0" u="none" strike="noStrike" cap="none" normalizeH="0" baseline="0" smtClean="0">
                          <a:ln>
                            <a:noFill/>
                          </a:ln>
                          <a:solidFill>
                            <a:srgbClr val="000066"/>
                          </a:solidFill>
                          <a:effectLst/>
                          <a:latin typeface="Arial" charset="0"/>
                        </a:rPr>
                        <a:t>$ 2100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23.700.000</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Dolares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$473.333 Dolares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EUROS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1800" b="1" i="0" u="none" strike="noStrike" cap="none" normalizeH="0" baseline="0" smtClean="0">
                          <a:ln>
                            <a:noFill/>
                          </a:ln>
                          <a:solidFill>
                            <a:srgbClr val="000066"/>
                          </a:solidFill>
                          <a:effectLst/>
                          <a:latin typeface="Arial" charset="0"/>
                        </a:rPr>
                        <a:t>$3000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16.570.000</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Euros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331.000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s-ES_tradnl" sz="2800" b="0" i="0" u="none" strike="noStrike" cap="none" normalizeH="0" baseline="0" smtClean="0">
                          <a:ln>
                            <a:noFill/>
                          </a:ln>
                          <a:solidFill>
                            <a:schemeClr val="tx1"/>
                          </a:solidFill>
                          <a:effectLst/>
                          <a:latin typeface="Arial" charset="0"/>
                        </a:rPr>
                        <a:t>Euros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FFFFCC"/>
                        </a:gs>
                        <a:gs pos="100000">
                          <a:srgbClr val="FFFFCC">
                            <a:gamma/>
                            <a:shade val="46275"/>
                            <a:invGamma/>
                          </a:srgbClr>
                        </a:gs>
                      </a:gsLst>
                      <a:lin ang="5400000" scaled="1"/>
                    </a:gradFill>
                  </a:tcPr>
                </a:tc>
              </a:tr>
            </a:tbl>
          </a:graphicData>
        </a:graphic>
      </p:graphicFrame>
      <p:sp>
        <p:nvSpPr>
          <p:cNvPr id="27674" name="Line 26"/>
          <p:cNvSpPr>
            <a:spLocks noChangeShapeType="1"/>
          </p:cNvSpPr>
          <p:nvPr/>
        </p:nvSpPr>
        <p:spPr bwMode="auto">
          <a:xfrm>
            <a:off x="611188" y="1557338"/>
            <a:ext cx="2665412" cy="1223962"/>
          </a:xfrm>
          <a:prstGeom prst="line">
            <a:avLst/>
          </a:prstGeom>
          <a:noFill/>
          <a:ln w="9525">
            <a:solidFill>
              <a:schemeClr val="tx1"/>
            </a:solidFill>
            <a:round/>
            <a:headEnd/>
            <a:tailEnd/>
          </a:ln>
          <a:effectLst/>
        </p:spPr>
        <p:txBody>
          <a:bodyPr/>
          <a:lstStyle/>
          <a:p>
            <a:endParaRPr lang="es-CO"/>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D578969F-54E6-48AC-A8AC-38FEB594C664}" type="slidenum">
              <a:rPr lang="es-ES_tradnl"/>
              <a:pPr/>
              <a:t>22</a:t>
            </a:fld>
            <a:endParaRPr lang="es-ES_tradnl"/>
          </a:p>
        </p:txBody>
      </p:sp>
      <p:sp>
        <p:nvSpPr>
          <p:cNvPr id="33794" name="Rectangle 2"/>
          <p:cNvSpPr>
            <a:spLocks noGrp="1" noChangeArrowheads="1"/>
          </p:cNvSpPr>
          <p:nvPr>
            <p:ph type="title"/>
          </p:nvPr>
        </p:nvSpPr>
        <p:spPr>
          <a:xfrm>
            <a:off x="457200" y="457200"/>
            <a:ext cx="8229600" cy="668338"/>
          </a:xfrm>
        </p:spPr>
        <p:txBody>
          <a:bodyPr/>
          <a:lstStyle/>
          <a:p>
            <a:pPr algn="ctr"/>
            <a:r>
              <a:rPr lang="es-ES_tradnl" sz="3600" u="sng">
                <a:latin typeface="Book Antiqua" pitchFamily="18" charset="0"/>
              </a:rPr>
              <a:t>2.2 </a:t>
            </a:r>
            <a:r>
              <a:rPr lang="es-ES_tradnl" sz="3600" u="sng">
                <a:solidFill>
                  <a:srgbClr val="FF0000"/>
                </a:solidFill>
                <a:latin typeface="Book Antiqua" pitchFamily="18" charset="0"/>
              </a:rPr>
              <a:t>Multas</a:t>
            </a:r>
            <a:r>
              <a:rPr lang="es-ES_tradnl" sz="3600" u="sng">
                <a:latin typeface="Book Antiqua" pitchFamily="18" charset="0"/>
              </a:rPr>
              <a:t>: Reforma L.1340/09</a:t>
            </a:r>
          </a:p>
        </p:txBody>
      </p:sp>
      <p:sp>
        <p:nvSpPr>
          <p:cNvPr id="33795" name="Rectangle 3"/>
          <p:cNvSpPr>
            <a:spLocks noGrp="1" noChangeArrowheads="1"/>
          </p:cNvSpPr>
          <p:nvPr>
            <p:ph type="body" idx="1"/>
          </p:nvPr>
        </p:nvSpPr>
        <p:spPr>
          <a:xfrm>
            <a:off x="179388" y="1341438"/>
            <a:ext cx="8713787" cy="5040312"/>
          </a:xfrm>
        </p:spPr>
        <p:txBody>
          <a:bodyPr/>
          <a:lstStyle/>
          <a:p>
            <a:pPr>
              <a:lnSpc>
                <a:spcPct val="220000"/>
              </a:lnSpc>
            </a:pPr>
            <a:r>
              <a:rPr lang="es-ES_tradnl" sz="2800"/>
              <a:t>Caducidad de la facultad sancionatoria (Art. 27)</a:t>
            </a:r>
          </a:p>
          <a:p>
            <a:pPr lvl="1">
              <a:lnSpc>
                <a:spcPct val="220000"/>
              </a:lnSpc>
            </a:pPr>
            <a:r>
              <a:rPr lang="es-ES_tradnl" sz="2400"/>
              <a:t>Cinco años:</a:t>
            </a:r>
          </a:p>
          <a:p>
            <a:pPr lvl="2">
              <a:lnSpc>
                <a:spcPct val="220000"/>
              </a:lnSpc>
            </a:pPr>
            <a:r>
              <a:rPr lang="es-ES_tradnl" sz="2000"/>
              <a:t>De haberse ejecutado la conducta violatoria</a:t>
            </a:r>
          </a:p>
          <a:p>
            <a:pPr lvl="2">
              <a:lnSpc>
                <a:spcPct val="220000"/>
              </a:lnSpc>
            </a:pPr>
            <a:r>
              <a:rPr lang="es-ES_tradnl" sz="2000"/>
              <a:t>Del último hecho constitutivo de la misma en los casos de conductas de tracto sucesivo </a:t>
            </a:r>
          </a:p>
          <a:p>
            <a:endParaRPr lang="es-ES_tradnl" sz="28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35A7A9E8-3CF1-4C4E-B47D-2CEC39B4FC06}" type="slidenum">
              <a:rPr lang="es-ES_tradnl"/>
              <a:pPr/>
              <a:t>23</a:t>
            </a:fld>
            <a:endParaRPr lang="es-ES_tradnl"/>
          </a:p>
        </p:txBody>
      </p:sp>
      <p:sp>
        <p:nvSpPr>
          <p:cNvPr id="41986" name="Rectangle 2"/>
          <p:cNvSpPr>
            <a:spLocks noGrp="1" noChangeArrowheads="1"/>
          </p:cNvSpPr>
          <p:nvPr>
            <p:ph type="title"/>
          </p:nvPr>
        </p:nvSpPr>
        <p:spPr>
          <a:xfrm>
            <a:off x="457200" y="457200"/>
            <a:ext cx="8229600" cy="739775"/>
          </a:xfrm>
        </p:spPr>
        <p:txBody>
          <a:bodyPr/>
          <a:lstStyle/>
          <a:p>
            <a:pPr algn="ctr"/>
            <a:r>
              <a:rPr lang="es-ES_tradnl" sz="3600" u="sng">
                <a:latin typeface="Book Antiqua" pitchFamily="18" charset="0"/>
              </a:rPr>
              <a:t>2.2 </a:t>
            </a:r>
            <a:r>
              <a:rPr lang="es-ES_tradnl" sz="3600" u="sng">
                <a:solidFill>
                  <a:srgbClr val="FF0000"/>
                </a:solidFill>
                <a:latin typeface="Book Antiqua" pitchFamily="18" charset="0"/>
              </a:rPr>
              <a:t>Multas</a:t>
            </a:r>
            <a:r>
              <a:rPr lang="es-ES_tradnl" sz="3600" u="sng">
                <a:latin typeface="Book Antiqua" pitchFamily="18" charset="0"/>
              </a:rPr>
              <a:t>: Problemática</a:t>
            </a:r>
          </a:p>
        </p:txBody>
      </p:sp>
      <p:sp>
        <p:nvSpPr>
          <p:cNvPr id="41987" name="Rectangle 3"/>
          <p:cNvSpPr>
            <a:spLocks noGrp="1" noChangeArrowheads="1"/>
          </p:cNvSpPr>
          <p:nvPr>
            <p:ph type="body" idx="1"/>
          </p:nvPr>
        </p:nvSpPr>
        <p:spPr>
          <a:xfrm>
            <a:off x="250825" y="1268413"/>
            <a:ext cx="8642350" cy="5184775"/>
          </a:xfrm>
        </p:spPr>
        <p:txBody>
          <a:bodyPr/>
          <a:lstStyle/>
          <a:p>
            <a:pPr>
              <a:buFont typeface="Wingdings" pitchFamily="2" charset="2"/>
              <a:buNone/>
            </a:pPr>
            <a:r>
              <a:rPr lang="es-ES_tradnl" sz="2400"/>
              <a:t>Las funciones principales que cumple un sistema de multas</a:t>
            </a:r>
            <a:r>
              <a:rPr lang="es-ES_tradnl" sz="2800"/>
              <a:t> </a:t>
            </a:r>
          </a:p>
          <a:p>
            <a:pPr lvl="1">
              <a:lnSpc>
                <a:spcPct val="120000"/>
              </a:lnSpc>
            </a:pPr>
            <a:r>
              <a:rPr lang="es-ES_tradnl" sz="2400"/>
              <a:t>Clarificar el contenido de las prohibiciones; </a:t>
            </a:r>
          </a:p>
          <a:p>
            <a:pPr lvl="1">
              <a:lnSpc>
                <a:spcPct val="120000"/>
              </a:lnSpc>
            </a:pPr>
            <a:r>
              <a:rPr lang="es-ES_tradnl" sz="2400"/>
              <a:t>Prevenir la violación de las normas de libre competencia</a:t>
            </a:r>
          </a:p>
          <a:p>
            <a:pPr lvl="2">
              <a:lnSpc>
                <a:spcPct val="120000"/>
              </a:lnSpc>
            </a:pPr>
            <a:r>
              <a:rPr lang="es-ES_tradnl" sz="2000" i="1">
                <a:latin typeface="Book Antiqua" pitchFamily="18" charset="0"/>
              </a:rPr>
              <a:t>La presencia de oportunidades que permitan realizar conductas anticompetitivas. </a:t>
            </a:r>
          </a:p>
          <a:p>
            <a:pPr lvl="2">
              <a:lnSpc>
                <a:spcPct val="120000"/>
              </a:lnSpc>
            </a:pPr>
            <a:r>
              <a:rPr lang="es-ES_tradnl" sz="2000" i="1">
                <a:latin typeface="Book Antiqua" pitchFamily="18" charset="0"/>
              </a:rPr>
              <a:t>La disposición de las empresas para adelantar conductas anticompetitivas. </a:t>
            </a:r>
          </a:p>
          <a:p>
            <a:pPr lvl="2">
              <a:lnSpc>
                <a:spcPct val="120000"/>
              </a:lnSpc>
            </a:pPr>
            <a:r>
              <a:rPr lang="es-ES_tradnl" sz="2000" i="1">
                <a:latin typeface="Book Antiqua" pitchFamily="18" charset="0"/>
              </a:rPr>
              <a:t> La existencia de incentivos que favorezcan la realización de conductas anticompetitivas.</a:t>
            </a:r>
            <a:r>
              <a:rPr lang="es-ES_tradnl" sz="2000"/>
              <a:t> </a:t>
            </a:r>
          </a:p>
          <a:p>
            <a:pPr lvl="1">
              <a:lnSpc>
                <a:spcPct val="120000"/>
              </a:lnSpc>
            </a:pPr>
            <a:r>
              <a:rPr lang="es-ES_tradnl" sz="2400"/>
              <a:t> Mediar con las consecuencias de las violaciones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7"/>
          <p:cNvSpPr>
            <a:spLocks noGrp="1" noChangeArrowheads="1"/>
          </p:cNvSpPr>
          <p:nvPr>
            <p:ph type="ftr" sz="quarter" idx="3"/>
          </p:nvPr>
        </p:nvSpPr>
        <p:spPr/>
        <p:txBody>
          <a:bodyPr/>
          <a:lstStyle/>
          <a:p>
            <a:r>
              <a:rPr lang="es-ES_tradnl"/>
              <a:t>CAUP - CEDEC</a:t>
            </a:r>
          </a:p>
        </p:txBody>
      </p:sp>
      <p:sp>
        <p:nvSpPr>
          <p:cNvPr id="5" name="Rectangle 18"/>
          <p:cNvSpPr>
            <a:spLocks noGrp="1" noChangeArrowheads="1"/>
          </p:cNvSpPr>
          <p:nvPr>
            <p:ph type="sldNum" sz="quarter" idx="4"/>
          </p:nvPr>
        </p:nvSpPr>
        <p:spPr/>
        <p:txBody>
          <a:bodyPr/>
          <a:lstStyle/>
          <a:p>
            <a:fld id="{817A43BA-9C65-4E03-8FA0-743D6C88AB6D}" type="slidenum">
              <a:rPr lang="es-ES_tradnl"/>
              <a:pPr/>
              <a:t>24</a:t>
            </a:fld>
            <a:endParaRPr lang="es-ES_tradnl"/>
          </a:p>
        </p:txBody>
      </p:sp>
      <p:sp>
        <p:nvSpPr>
          <p:cNvPr id="48132" name="Rectangle 4"/>
          <p:cNvSpPr>
            <a:spLocks noGrp="1" noChangeArrowheads="1"/>
          </p:cNvSpPr>
          <p:nvPr>
            <p:ph type="ctrTitle"/>
          </p:nvPr>
        </p:nvSpPr>
        <p:spPr/>
        <p:txBody>
          <a:bodyPr/>
          <a:lstStyle/>
          <a:p>
            <a:r>
              <a:rPr lang="es-ES_tradnl" sz="6000"/>
              <a:t>FIN </a:t>
            </a:r>
          </a:p>
        </p:txBody>
      </p:sp>
      <p:sp>
        <p:nvSpPr>
          <p:cNvPr id="48133" name="Rectangle 5"/>
          <p:cNvSpPr>
            <a:spLocks noGrp="1" noChangeArrowheads="1"/>
          </p:cNvSpPr>
          <p:nvPr>
            <p:ph type="subTitle" idx="1"/>
          </p:nvPr>
        </p:nvSpPr>
        <p:spPr/>
        <p:txBody>
          <a:bodyPr/>
          <a:lstStyle/>
          <a:p>
            <a:endParaRPr lang="es-E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5020B6F6-755E-4668-85F3-0B43AEB6CF14}" type="slidenum">
              <a:rPr lang="es-ES_tradnl"/>
              <a:pPr/>
              <a:t>25</a:t>
            </a:fld>
            <a:endParaRPr lang="es-ES_tradnl"/>
          </a:p>
        </p:txBody>
      </p:sp>
      <p:sp>
        <p:nvSpPr>
          <p:cNvPr id="44034" name="Rectangle 2"/>
          <p:cNvSpPr>
            <a:spLocks noGrp="1" noChangeArrowheads="1"/>
          </p:cNvSpPr>
          <p:nvPr>
            <p:ph type="title"/>
          </p:nvPr>
        </p:nvSpPr>
        <p:spPr>
          <a:xfrm>
            <a:off x="457200" y="457200"/>
            <a:ext cx="8229600" cy="739775"/>
          </a:xfrm>
        </p:spPr>
        <p:txBody>
          <a:bodyPr/>
          <a:lstStyle/>
          <a:p>
            <a:pPr algn="ctr"/>
            <a:r>
              <a:rPr lang="es-ES_tradnl" sz="4000" b="1" u="sng">
                <a:solidFill>
                  <a:srgbClr val="FF0000"/>
                </a:solidFill>
              </a:rPr>
              <a:t>CONCLUSIONES </a:t>
            </a:r>
          </a:p>
        </p:txBody>
      </p:sp>
      <p:sp>
        <p:nvSpPr>
          <p:cNvPr id="44035" name="Rectangle 3"/>
          <p:cNvSpPr>
            <a:spLocks noGrp="1" noChangeArrowheads="1"/>
          </p:cNvSpPr>
          <p:nvPr>
            <p:ph type="body" idx="1"/>
          </p:nvPr>
        </p:nvSpPr>
        <p:spPr>
          <a:xfrm>
            <a:off x="250825" y="1412875"/>
            <a:ext cx="8642350" cy="4454525"/>
          </a:xfrm>
        </p:spPr>
        <p:txBody>
          <a:bodyPr/>
          <a:lstStyle/>
          <a:p>
            <a:r>
              <a:rPr lang="es-ES_tradnl" sz="2400"/>
              <a:t>La SIC debe reconocer el carácter excepcional de la institución de las garantías suficientes</a:t>
            </a:r>
          </a:p>
          <a:p>
            <a:r>
              <a:rPr lang="es-ES_tradnl" sz="2400"/>
              <a:t>La normativa debe ser desarrollada bajo guías que limiten la discrecionalidad de la Superintendencia y exijan un análisis de amplio de las violaciones a la normativa de libre competencia.</a:t>
            </a:r>
          </a:p>
          <a:p>
            <a:r>
              <a:rPr lang="es-ES_tradnl" sz="2400"/>
              <a:t>Necesidad de coordinar el sistema de multas, como de explicitud de las reglas para determinar las sanciones y su valoración</a:t>
            </a:r>
          </a:p>
          <a:p>
            <a:endParaRPr lang="es-ES_tradnl" sz="240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_tradnl"/>
              <a:t>CAUP - CEDEC</a:t>
            </a:r>
          </a:p>
        </p:txBody>
      </p:sp>
      <p:sp>
        <p:nvSpPr>
          <p:cNvPr id="5" name="4 Marcador de número de diapositiva"/>
          <p:cNvSpPr>
            <a:spLocks noGrp="1"/>
          </p:cNvSpPr>
          <p:nvPr>
            <p:ph type="sldNum" sz="quarter" idx="11"/>
          </p:nvPr>
        </p:nvSpPr>
        <p:spPr/>
        <p:txBody>
          <a:bodyPr/>
          <a:lstStyle/>
          <a:p>
            <a:fld id="{7D1A4ECE-E852-4597-AD2C-EBA47C47F183}" type="slidenum">
              <a:rPr lang="es-ES_tradnl"/>
              <a:pPr/>
              <a:t>26</a:t>
            </a:fld>
            <a:endParaRPr lang="es-ES_tradnl"/>
          </a:p>
        </p:txBody>
      </p:sp>
      <p:pic>
        <p:nvPicPr>
          <p:cNvPr id="11268" name="Picture 4"/>
          <p:cNvPicPr>
            <a:picLocks noChangeAspect="1" noChangeArrowheads="1"/>
          </p:cNvPicPr>
          <p:nvPr>
            <p:ph type="body" idx="1"/>
          </p:nvPr>
        </p:nvPicPr>
        <p:blipFill>
          <a:blip r:embed="rId2" cstate="print"/>
          <a:srcRect/>
          <a:stretch>
            <a:fillRect/>
          </a:stretch>
        </p:blipFill>
        <p:spPr>
          <a:xfrm>
            <a:off x="1258888" y="0"/>
            <a:ext cx="6480175" cy="4537075"/>
          </a:xfrm>
          <a:noFill/>
          <a:ln/>
        </p:spPr>
      </p:pic>
      <p:pic>
        <p:nvPicPr>
          <p:cNvPr id="11269" name="Picture 5"/>
          <p:cNvPicPr>
            <a:picLocks noChangeAspect="1" noChangeArrowheads="1"/>
          </p:cNvPicPr>
          <p:nvPr/>
        </p:nvPicPr>
        <p:blipFill>
          <a:blip r:embed="rId3" cstate="print"/>
          <a:srcRect/>
          <a:stretch>
            <a:fillRect/>
          </a:stretch>
        </p:blipFill>
        <p:spPr bwMode="auto">
          <a:xfrm>
            <a:off x="684213" y="4292600"/>
            <a:ext cx="7345362" cy="21685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íxel">
  <a:themeElements>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í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í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í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í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í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í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í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í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í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í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í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í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2683</TotalTime>
  <Words>1884</Words>
  <Application>Microsoft Office PowerPoint</Application>
  <PresentationFormat>Carta (216 x 279 mm)</PresentationFormat>
  <Paragraphs>292</Paragraphs>
  <Slides>26</Slides>
  <Notes>1</Notes>
  <HiddenSlides>3</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26</vt:i4>
      </vt:variant>
    </vt:vector>
  </HeadingPairs>
  <TitlesOfParts>
    <vt:vector size="35" baseType="lpstr">
      <vt:lpstr>Arial</vt:lpstr>
      <vt:lpstr>Times New Roman</vt:lpstr>
      <vt:lpstr>Wingdings</vt:lpstr>
      <vt:lpstr>Arial Black</vt:lpstr>
      <vt:lpstr>Book Antiqua</vt:lpstr>
      <vt:lpstr>Bell MT</vt:lpstr>
      <vt:lpstr>Bookman Old Style</vt:lpstr>
      <vt:lpstr>Symbol</vt:lpstr>
      <vt:lpstr>Píxel</vt:lpstr>
      <vt:lpstr>LEY DE COMPETENCIA 1340 de 2009</vt:lpstr>
      <vt:lpstr>CONTENIDO DE LA PRESENTACIÓN</vt:lpstr>
      <vt:lpstr>ENCUADRAMIENTO DE LOS SISTEMAS A TRATAR </vt:lpstr>
      <vt:lpstr>SISTEMA DE GARANTÍAS </vt:lpstr>
      <vt:lpstr>1.1 Garantías: Estado del sistema D.2153</vt:lpstr>
      <vt:lpstr>1.2 Garantías: Reforma L.1340/09</vt:lpstr>
      <vt:lpstr>1.2 Garantías: Reforma L.1340/09</vt:lpstr>
      <vt:lpstr>1.2 Garantías: Reforma L.1340/09</vt:lpstr>
      <vt:lpstr>1.2 Garantías: Reforma L.1340/09</vt:lpstr>
      <vt:lpstr>1.2 Garantías: Reforma L.1340/09</vt:lpstr>
      <vt:lpstr>Diapositiva 11</vt:lpstr>
      <vt:lpstr>1.2 Garantías: Reforma L.1340/09</vt:lpstr>
      <vt:lpstr>1.3 Garantías: Críticas L.1340/09</vt:lpstr>
      <vt:lpstr>MULTAS</vt:lpstr>
      <vt:lpstr>2. Sistema de multas  2.1 Multas: Estado del sistema D.2153</vt:lpstr>
      <vt:lpstr>2.1 Multas: Estado del sistema D.2153</vt:lpstr>
      <vt:lpstr>2.2 Multas: Reforma L.1340/09</vt:lpstr>
      <vt:lpstr>2.2 Multas: Reforma L.1340/09</vt:lpstr>
      <vt:lpstr>2.2 Multas: Reforma L.1340/09</vt:lpstr>
      <vt:lpstr>2.2 Multas: Reforma L.1340/09</vt:lpstr>
      <vt:lpstr>2.2 Multas: Reforma L.1340/09</vt:lpstr>
      <vt:lpstr>2.2 Multas: Reforma L.1340/09</vt:lpstr>
      <vt:lpstr>2.2 Multas: Problemática</vt:lpstr>
      <vt:lpstr>FIN </vt:lpstr>
      <vt:lpstr>CONCLUSIONES </vt:lpstr>
      <vt:lpstr>Diapositiva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LEY DE COMPETENCIA</dc:title>
  <dc:creator>WinuE</dc:creator>
  <cp:lastModifiedBy>Natis</cp:lastModifiedBy>
  <cp:revision>24</cp:revision>
  <dcterms:created xsi:type="dcterms:W3CDTF">2009-08-18T20:36:42Z</dcterms:created>
  <dcterms:modified xsi:type="dcterms:W3CDTF">2010-06-24T21:02:09Z</dcterms:modified>
</cp:coreProperties>
</file>